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  <p:sldId id="540" r:id="rId3"/>
    <p:sldId id="539" r:id="rId4"/>
    <p:sldId id="529" r:id="rId5"/>
    <p:sldId id="530" r:id="rId6"/>
    <p:sldId id="531" r:id="rId7"/>
    <p:sldId id="532" r:id="rId8"/>
    <p:sldId id="533" r:id="rId9"/>
    <p:sldId id="528" r:id="rId10"/>
    <p:sldId id="534" r:id="rId11"/>
    <p:sldId id="526" r:id="rId12"/>
    <p:sldId id="527" r:id="rId13"/>
    <p:sldId id="524" r:id="rId14"/>
    <p:sldId id="535" r:id="rId15"/>
    <p:sldId id="536" r:id="rId16"/>
    <p:sldId id="537" r:id="rId1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2AC0"/>
    <a:srgbClr val="1927A7"/>
    <a:srgbClr val="1638E4"/>
    <a:srgbClr val="0819B8"/>
    <a:srgbClr val="B2B2B2"/>
    <a:srgbClr val="A0ECBF"/>
    <a:srgbClr val="FFCC00"/>
    <a:srgbClr val="CC3399"/>
    <a:srgbClr val="009999"/>
    <a:srgbClr val="6D74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722" autoAdjust="0"/>
    <p:restoredTop sz="94531" autoAdjust="0"/>
  </p:normalViewPr>
  <p:slideViewPr>
    <p:cSldViewPr>
      <p:cViewPr varScale="1">
        <p:scale>
          <a:sx n="66" d="100"/>
          <a:sy n="66" d="100"/>
        </p:scale>
        <p:origin x="-11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4AE28-EFFE-4F6C-8E47-46DE1F4EE9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A92EC-8787-47B3-84EB-1E75B95995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286000" cy="137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705600" cy="137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2420A-D67A-49B5-97B9-ACC7F090D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8E795-5D53-433C-90ED-0C4936A95F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12558-7D33-4033-A4AB-6F8FD3B375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60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60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B0387-93CD-413F-8CD3-71B244D272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73D69-432A-4210-87D9-312637C7CC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FF63C-28FA-40B7-A43A-7EEE432F8C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46BE2-C156-46C3-97DF-A23910FC6A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DADAE-87BF-48EF-837E-7FECEBDC0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9324A-5211-48E6-B826-C53F56F81E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3399"/>
            </a:gs>
            <a:gs pos="100000">
              <a:srgbClr val="003399">
                <a:gamma/>
                <a:tint val="69804"/>
                <a:invGamma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E28A808B-80AB-4E44-8D61-C0BA21ADC89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90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iokimyo.uz" TargetMode="External"/><Relationship Id="rId2" Type="http://schemas.openxmlformats.org/officeDocument/2006/relationships/hyperlink" Target="http://www.biokimyo.u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33" name="Заголовок 28"/>
          <p:cNvSpPr txBox="1">
            <a:spLocks/>
          </p:cNvSpPr>
          <p:nvPr/>
        </p:nvSpPr>
        <p:spPr bwMode="auto">
          <a:xfrm>
            <a:off x="0" y="1714488"/>
            <a:ext cx="914400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Корпоративное управление акционерного общества</a:t>
            </a:r>
            <a:b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АО «</a:t>
            </a:r>
            <a:r>
              <a:rPr kumimoji="0" lang="en-US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BIOKIMYO</a:t>
            </a: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»</a:t>
            </a: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571472" y="357166"/>
            <a:ext cx="8135938" cy="370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r>
              <a:rPr lang="ru-RU" b="1" i="1" dirty="0"/>
              <a:t>     </a:t>
            </a:r>
            <a:r>
              <a:rPr lang="ru-RU" b="1" i="1" dirty="0" smtClean="0"/>
              <a:t>Состав Ревизионной комиссии общества</a:t>
            </a:r>
            <a:endParaRPr lang="ru-RU" sz="1600" b="1" i="1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857233"/>
          <a:ext cx="8143932" cy="27042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401"/>
                <a:gridCol w="3300813"/>
                <a:gridCol w="4357718"/>
              </a:tblGrid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atin typeface="Arial Narrow" pitchFamily="34" charset="0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atin typeface="Arial Narrow" pitchFamily="34" charset="0"/>
                        </a:rPr>
                        <a:t>Ф.И.Ш.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 smtClean="0">
                          <a:latin typeface="Arial Narrow" pitchFamily="34" charset="0"/>
                        </a:rPr>
                        <a:t>Должность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Xushvaktov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Rustam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Norkulovich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начальник службы маркетинга, экспорта и логистики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Kosimxodjayeva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Lola </a:t>
                      </a: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Salimovna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главный экономист отдела стратегического планирования, бухгалтерии и финансов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Yusupov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Bobir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Usmanovich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специалист по управлению персоналов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algn="l" fontAlgn="t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</a:tbl>
          </a:graphicData>
        </a:graphic>
      </p:graphicFrame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428596" y="3857628"/>
            <a:ext cx="8135938" cy="370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r>
              <a:rPr lang="ru-RU" b="1" i="1" dirty="0"/>
              <a:t>     </a:t>
            </a:r>
            <a:r>
              <a:rPr lang="ru-RU" b="1" i="1" dirty="0" smtClean="0"/>
              <a:t>Состав  службы внутреннего аудита</a:t>
            </a:r>
            <a:endParaRPr lang="ru-RU" sz="1600" b="1" i="1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4357694"/>
          <a:ext cx="8143932" cy="15348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401"/>
                <a:gridCol w="3300813"/>
                <a:gridCol w="4357718"/>
              </a:tblGrid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atin typeface="Arial Narrow" pitchFamily="34" charset="0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atin typeface="Arial Narrow" pitchFamily="34" charset="0"/>
                        </a:rPr>
                        <a:t>Ф.И.Ш.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 smtClean="0">
                          <a:latin typeface="Arial Narrow" pitchFamily="34" charset="0"/>
                        </a:rPr>
                        <a:t>Должность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Абдухамедов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Акром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Яхшибаевич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z-Cyrl-UZ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Начальник службы внутренного аудита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 anchor="ctr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z-Cyrl-UZ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Таджибаев Ербол  Ержанович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z-Cyrl-UZ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Специалист</a:t>
                      </a:r>
                      <a:r>
                        <a:rPr lang="uz-Cyrl-UZ" sz="1600" b="1" i="0" u="none" strike="noStrike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службы внутреннего аудита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3174" y="357166"/>
            <a:ext cx="3771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/>
              <a:t> Состав Правления общества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857233"/>
          <a:ext cx="8143932" cy="5325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401"/>
                <a:gridCol w="3300813"/>
                <a:gridCol w="4357718"/>
              </a:tblGrid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Ф.И.Ш.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Должность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Shamshiyev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Sabir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Sayfutdinovich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Председатель правления АО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Mirzayev Shuxratjon Erkinovich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Директор по производству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Xaydarov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Ubaydulla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Abdulayevich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Начальник производства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6797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Xaitova Aktam Axmadovich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Директор по экономике и планированию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706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Мансуров Ашур Равшанович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Директор по режиму и персоналу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Turbayev Baxodir Daniyarovich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Главный технолог 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7</a:t>
                      </a:r>
                      <a:endParaRPr lang="ru-RU" sz="1600" b="1" i="0" u="none" strike="noStrike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Хусанов Кахрамон Адихамович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Начальник отдела стратегического планирования развития бизнеса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8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Inagamdjanov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Ozod</a:t>
                      </a: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Ilxomjonovich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Начальник производственного цеха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9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Gayibov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Normurod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Ulugovich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Технолог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производственного цеха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АО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BIOKIMYO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0" y="2357430"/>
            <a:ext cx="9144000" cy="762000"/>
          </a:xfrm>
        </p:spPr>
        <p:txBody>
          <a:bodyPr/>
          <a:lstStyle/>
          <a:p>
            <a:r>
              <a:rPr lang="ru-RU" sz="2800" dirty="0" smtClean="0"/>
              <a:t>Комитеты </a:t>
            </a:r>
            <a:br>
              <a:rPr lang="ru-RU" sz="2800" dirty="0" smtClean="0"/>
            </a:br>
            <a:r>
              <a:rPr lang="ru-RU" sz="2800" dirty="0" smtClean="0"/>
              <a:t>при Наблюдательном совете</a:t>
            </a:r>
            <a:r>
              <a:rPr lang="ru-RU" sz="2800" b="1" kern="1200" dirty="0" smtClean="0">
                <a:latin typeface="Arial Narrow" pitchFamily="34" charset="0"/>
              </a:rPr>
              <a:t>  АО «</a:t>
            </a:r>
            <a:r>
              <a:rPr lang="en-US" sz="2800" b="1" kern="1200" dirty="0" smtClean="0">
                <a:latin typeface="Arial Narrow" pitchFamily="34" charset="0"/>
              </a:rPr>
              <a:t>BIOKIMYO</a:t>
            </a:r>
            <a:r>
              <a:rPr lang="ru-RU" sz="2800" b="1" kern="1200" dirty="0" smtClean="0">
                <a:latin typeface="Arial Narrow" pitchFamily="34" charset="0"/>
              </a:rPr>
              <a:t>»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1472" y="3286124"/>
            <a:ext cx="8135938" cy="267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>
              <a:buClr>
                <a:schemeClr val="tx1"/>
              </a:buClr>
              <a:buFont typeface="Arial" pitchFamily="34" charset="0"/>
              <a:buChar char="•"/>
            </a:pPr>
            <a:r>
              <a:rPr lang="ru-RU" sz="2400" b="1" i="1" dirty="0" smtClean="0"/>
              <a:t>Комитет по аудиту;</a:t>
            </a:r>
          </a:p>
          <a:p>
            <a:pPr algn="just">
              <a:buClr>
                <a:schemeClr val="tx1"/>
              </a:buClr>
              <a:buFont typeface="Arial" pitchFamily="34" charset="0"/>
              <a:buChar char="•"/>
            </a:pPr>
            <a:r>
              <a:rPr lang="ru-RU" sz="2400" b="1" i="1" dirty="0" smtClean="0"/>
              <a:t>Комитет по назначению (конкурсу) и вознаграждению;</a:t>
            </a:r>
          </a:p>
          <a:p>
            <a:pPr algn="just">
              <a:buClr>
                <a:schemeClr val="tx1"/>
              </a:buClr>
              <a:buFont typeface="Arial" pitchFamily="34" charset="0"/>
              <a:buChar char="•"/>
            </a:pPr>
            <a:r>
              <a:rPr lang="ru-RU" sz="2400" b="1" i="1" dirty="0" smtClean="0"/>
              <a:t>Комитет по стратегию и инновациям;</a:t>
            </a:r>
          </a:p>
          <a:p>
            <a:pPr algn="just">
              <a:buClr>
                <a:schemeClr val="tx1"/>
              </a:buClr>
              <a:buFont typeface="Arial" pitchFamily="34" charset="0"/>
              <a:buChar char="•"/>
            </a:pPr>
            <a:r>
              <a:rPr lang="ru-RU" sz="2400" b="1" i="1" dirty="0" smtClean="0"/>
              <a:t>Комитет по выяснению и решению конфликтных ситуаций.</a:t>
            </a:r>
          </a:p>
          <a:p>
            <a:pPr algn="just">
              <a:buClr>
                <a:schemeClr val="tx1"/>
              </a:buClr>
            </a:pPr>
            <a:endParaRPr lang="ru-RU" sz="2400" b="1" i="1" dirty="0"/>
          </a:p>
        </p:txBody>
      </p:sp>
      <p:sp>
        <p:nvSpPr>
          <p:cNvPr id="4" name="Заголовок 28"/>
          <p:cNvSpPr txBox="1">
            <a:spLocks/>
          </p:cNvSpPr>
          <p:nvPr/>
        </p:nvSpPr>
        <p:spPr bwMode="auto">
          <a:xfrm>
            <a:off x="428596" y="500042"/>
            <a:ext cx="821537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На основании решения заседания Наблюдательного совета №4 от 13 сентября 2016 года были созданы комитеты при  Наблюдательном совете .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70" name="Text Box 6"/>
          <p:cNvSpPr txBox="1">
            <a:spLocks noChangeArrowheads="1"/>
          </p:cNvSpPr>
          <p:nvPr/>
        </p:nvSpPr>
        <p:spPr bwMode="auto">
          <a:xfrm>
            <a:off x="357158" y="500042"/>
            <a:ext cx="8286808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/>
              <a:t>	Согласно Постановления Кабинета Министров Республики №207 от 28.07.2015 года «О внедрении критериев оценки эффективности деятельности акционерных обществ и других хозяйствующих субъектов с долей государства»:</a:t>
            </a:r>
          </a:p>
          <a:p>
            <a:pPr algn="just">
              <a:buFontTx/>
              <a:buChar char="-"/>
            </a:pPr>
            <a:r>
              <a:rPr lang="ru-RU" sz="2400" b="1" i="1" dirty="0" smtClean="0"/>
              <a:t>Протоколом №10  заседания Наблюдательного совета АО «</a:t>
            </a:r>
            <a:r>
              <a:rPr lang="en-US" sz="2400" b="1" i="1" dirty="0" smtClean="0"/>
              <a:t>BIOKIMYO</a:t>
            </a:r>
            <a:r>
              <a:rPr lang="ru-RU" sz="2400" b="1" i="1" dirty="0" smtClean="0"/>
              <a:t>» от 20 ноября 2015 года утвержден перечень ключевых показателей эффективности (КПЭ) общества и установлен удельный вес каждого КПЭ с учетом значимости для деятельности организации.</a:t>
            </a:r>
          </a:p>
          <a:p>
            <a:pPr algn="just">
              <a:buFontTx/>
              <a:buChar char="-"/>
            </a:pPr>
            <a:r>
              <a:rPr lang="ru-RU" sz="2400" b="1" i="1" dirty="0" smtClean="0"/>
              <a:t>Протоколом №11  заседания Наблюдательного совета АО «</a:t>
            </a:r>
            <a:r>
              <a:rPr lang="en-US" sz="2400" b="1" i="1" dirty="0" smtClean="0"/>
              <a:t>BIOKIMYO</a:t>
            </a:r>
            <a:r>
              <a:rPr lang="ru-RU" sz="2400" b="1" i="1" dirty="0" smtClean="0"/>
              <a:t>» от 29 декабря 2015 года утвержден регламент отбора кандидатур руководителя исполнительного органа.</a:t>
            </a:r>
          </a:p>
          <a:p>
            <a:pPr algn="just">
              <a:buFontTx/>
              <a:buChar char="-"/>
            </a:pPr>
            <a:endParaRPr lang="ru-RU" sz="2400" b="1" i="1" dirty="0" smtClean="0"/>
          </a:p>
          <a:p>
            <a:pPr algn="l"/>
            <a:endParaRPr lang="en-US" sz="2400" b="1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70" name="Text Box 6"/>
          <p:cNvSpPr txBox="1">
            <a:spLocks noChangeArrowheads="1"/>
          </p:cNvSpPr>
          <p:nvPr/>
        </p:nvSpPr>
        <p:spPr bwMode="auto">
          <a:xfrm>
            <a:off x="357158" y="500042"/>
            <a:ext cx="828680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/>
              <a:t>	 Протоколом заседания Комиссии по повышению эффективности деятельности акционерных обществ и совершенствованию системы корпоративного управления Научно-образовательного центра корпоративного управления (НОЦКУ) от 31 декабря 2015 года №9 утвержден Кодекс Корпоративного управления.</a:t>
            </a:r>
          </a:p>
          <a:p>
            <a:pPr algn="just"/>
            <a:r>
              <a:rPr lang="ru-RU" sz="2400" b="1" i="1" dirty="0" smtClean="0"/>
              <a:t>	На общем собрании акционеров АО «</a:t>
            </a:r>
            <a:r>
              <a:rPr lang="en-US" sz="2400" b="1" i="1" dirty="0" smtClean="0"/>
              <a:t>BIOKIMYO</a:t>
            </a:r>
            <a:r>
              <a:rPr lang="ru-RU" sz="2400" b="1" i="1" dirty="0" smtClean="0"/>
              <a:t>» от 28 июня 2016 года принято обязательство следовать рекомендациям Кодекса корпоративного управления и утверждена форма сообщения о принятии обязательства следовать рекомендациям Кодекса корпоративного управления .</a:t>
            </a:r>
          </a:p>
          <a:p>
            <a:pPr algn="just">
              <a:buFontTx/>
              <a:buChar char="-"/>
            </a:pPr>
            <a:endParaRPr lang="ru-RU" sz="2400" b="1" i="1" dirty="0" smtClean="0"/>
          </a:p>
          <a:p>
            <a:pPr algn="l"/>
            <a:endParaRPr lang="en-US" sz="2400" b="1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70" name="Text Box 6"/>
          <p:cNvSpPr txBox="1">
            <a:spLocks noChangeArrowheads="1"/>
          </p:cNvSpPr>
          <p:nvPr/>
        </p:nvSpPr>
        <p:spPr bwMode="auto">
          <a:xfrm>
            <a:off x="357158" y="500042"/>
            <a:ext cx="828680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/>
              <a:t>	На общем собрании акционеров АО «</a:t>
            </a:r>
            <a:r>
              <a:rPr lang="en-US" sz="2400" b="1" i="1" dirty="0" smtClean="0"/>
              <a:t>BIOKIMYO</a:t>
            </a:r>
            <a:r>
              <a:rPr lang="ru-RU" sz="2400" b="1" i="1" dirty="0" smtClean="0"/>
              <a:t>» от 28 июня 2016 года принято обязательство следовать рекомендациям Кодекса корпоративного управления и утверждена форма сообщения о принятии обязательства следовать рекомендациям Кодекса корпоративного управления .</a:t>
            </a:r>
          </a:p>
          <a:p>
            <a:pPr algn="just"/>
            <a:r>
              <a:rPr lang="ru-RU" sz="2400" b="1" i="1" dirty="0" smtClean="0"/>
              <a:t>	В связи с внедрением Кодекса корпоративного управления  были утверждены новые корпоративные  внутренние документы общества и новая редакция Устава общества.</a:t>
            </a:r>
          </a:p>
          <a:p>
            <a:pPr algn="l"/>
            <a:endParaRPr lang="en-US" sz="2400" b="1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285728"/>
            <a:ext cx="642942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kern="10" dirty="0">
                <a:ln w="19050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Спасибо за внимание !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088" y="1643063"/>
            <a:ext cx="756126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 u="sng" dirty="0"/>
              <a:t>АО </a:t>
            </a:r>
            <a:r>
              <a:rPr lang="ru-RU" sz="3200" b="1" u="sng" dirty="0" smtClean="0"/>
              <a:t>«</a:t>
            </a:r>
            <a:r>
              <a:rPr lang="en-US" sz="3200" b="1" u="sng" dirty="0" smtClean="0">
                <a:latin typeface="Cooper Black" pitchFamily="18" charset="0"/>
              </a:rPr>
              <a:t>BIOKIMYO</a:t>
            </a:r>
            <a:r>
              <a:rPr lang="ru-RU" sz="3200" b="1" u="sng" dirty="0" smtClean="0"/>
              <a:t>»</a:t>
            </a:r>
            <a:r>
              <a:rPr lang="en-US" sz="3200" b="1" u="sng" dirty="0">
                <a:latin typeface="Cooper Black" pitchFamily="18" charset="0"/>
              </a:rPr>
              <a:t>:</a:t>
            </a:r>
            <a:endParaRPr lang="ru-RU" sz="3200" b="1" u="sng" dirty="0"/>
          </a:p>
          <a:p>
            <a:pPr algn="ctr"/>
            <a:r>
              <a:rPr lang="ru-RU" sz="3200" b="1" dirty="0"/>
              <a:t> Республика Узбекистан</a:t>
            </a:r>
          </a:p>
          <a:p>
            <a:pPr algn="ctr"/>
            <a:r>
              <a:rPr lang="ru-RU" sz="3200" b="1" dirty="0" smtClean="0"/>
              <a:t>11</a:t>
            </a:r>
            <a:r>
              <a:rPr lang="en-US" sz="3200" b="1" dirty="0" smtClean="0">
                <a:latin typeface="Cooper Black" pitchFamily="18" charset="0"/>
              </a:rPr>
              <a:t>20</a:t>
            </a:r>
            <a:r>
              <a:rPr lang="ru-RU" sz="3200" b="1" dirty="0" smtClean="0"/>
              <a:t>0</a:t>
            </a:r>
            <a:r>
              <a:rPr lang="en-US" sz="3200" b="1" dirty="0" smtClean="0">
                <a:latin typeface="Cooper Black" pitchFamily="18" charset="0"/>
              </a:rPr>
              <a:t>4</a:t>
            </a:r>
            <a:r>
              <a:rPr lang="ru-RU" sz="3200" b="1" dirty="0" smtClean="0"/>
              <a:t>, </a:t>
            </a:r>
            <a:r>
              <a:rPr lang="ru-RU" sz="3200" b="1" dirty="0"/>
              <a:t>Ташкентская область,</a:t>
            </a:r>
          </a:p>
          <a:p>
            <a:pPr algn="ctr"/>
            <a:r>
              <a:rPr lang="ru-RU" sz="3200" b="1" dirty="0"/>
              <a:t>г. </a:t>
            </a:r>
            <a:r>
              <a:rPr lang="ru-RU" sz="3200" b="1" dirty="0" smtClean="0"/>
              <a:t>Янгиюль, </a:t>
            </a:r>
            <a:r>
              <a:rPr lang="ru-RU" sz="3200" b="1" dirty="0"/>
              <a:t>ул. </a:t>
            </a:r>
            <a:r>
              <a:rPr lang="ru-RU" sz="3200" b="1" dirty="0" err="1" smtClean="0"/>
              <a:t>Кимёгар</a:t>
            </a:r>
            <a:r>
              <a:rPr lang="ru-RU" sz="3200" b="1" dirty="0" smtClean="0"/>
              <a:t>, 1</a:t>
            </a:r>
            <a:endParaRPr lang="ru-RU" sz="3200" b="1" dirty="0"/>
          </a:p>
          <a:p>
            <a:pPr algn="ctr"/>
            <a:r>
              <a:rPr lang="ru-RU" sz="3200" b="1" dirty="0"/>
              <a:t>Тел:  + 99870 </a:t>
            </a:r>
            <a:r>
              <a:rPr lang="ru-RU" sz="3200" b="1" dirty="0" smtClean="0"/>
              <a:t>602-49-18</a:t>
            </a:r>
            <a:endParaRPr lang="ru-RU" sz="3200" b="1" dirty="0"/>
          </a:p>
          <a:p>
            <a:pPr algn="ctr"/>
            <a:r>
              <a:rPr lang="ru-RU" sz="3200" b="1" dirty="0"/>
              <a:t>Факс: + 99870 </a:t>
            </a:r>
            <a:r>
              <a:rPr lang="ru-RU" sz="3200" b="1" dirty="0" smtClean="0"/>
              <a:t>602-43-84</a:t>
            </a:r>
            <a:endParaRPr lang="ru-RU" sz="3200" b="1" dirty="0"/>
          </a:p>
          <a:p>
            <a:pPr algn="ctr"/>
            <a:r>
              <a:rPr lang="en-US" sz="3200" b="1" dirty="0">
                <a:latin typeface="Cooper Black" pitchFamily="18" charset="0"/>
              </a:rPr>
              <a:t>Web</a:t>
            </a:r>
            <a:r>
              <a:rPr lang="ru-RU" sz="3200" b="1" dirty="0"/>
              <a:t>-</a:t>
            </a:r>
            <a:r>
              <a:rPr lang="en-US" sz="3200" b="1" dirty="0">
                <a:latin typeface="Cooper Black" pitchFamily="18" charset="0"/>
              </a:rPr>
              <a:t>site</a:t>
            </a:r>
            <a:r>
              <a:rPr lang="ru-RU" sz="3200" b="1" dirty="0"/>
              <a:t>: </a:t>
            </a:r>
            <a:r>
              <a:rPr lang="en-US" sz="3200" b="1" dirty="0">
                <a:latin typeface="Cooper Black" pitchFamily="18" charset="0"/>
                <a:hlinkClick r:id="rId2"/>
              </a:rPr>
              <a:t>www</a:t>
            </a:r>
            <a:r>
              <a:rPr lang="ru-RU" sz="3200" b="1" dirty="0" smtClean="0">
                <a:hlinkClick r:id="rId2"/>
              </a:rPr>
              <a:t>.</a:t>
            </a:r>
            <a:r>
              <a:rPr lang="en-US" sz="3200" b="1" dirty="0" err="1" smtClean="0">
                <a:latin typeface="Cooper Black" pitchFamily="18" charset="0"/>
                <a:hlinkClick r:id="rId2"/>
              </a:rPr>
              <a:t>biokimyo</a:t>
            </a:r>
            <a:r>
              <a:rPr lang="ru-RU" sz="3200" b="1" dirty="0" smtClean="0">
                <a:hlinkClick r:id="rId2"/>
              </a:rPr>
              <a:t>.</a:t>
            </a:r>
            <a:r>
              <a:rPr lang="en-US" sz="3200" b="1" dirty="0" err="1">
                <a:latin typeface="Cooper Black" pitchFamily="18" charset="0"/>
                <a:hlinkClick r:id="rId2"/>
              </a:rPr>
              <a:t>uz</a:t>
            </a:r>
            <a:endParaRPr lang="ru-RU" sz="3200" b="1" dirty="0"/>
          </a:p>
          <a:p>
            <a:pPr algn="ctr"/>
            <a:r>
              <a:rPr lang="en-US" sz="3200" b="1" dirty="0">
                <a:latin typeface="Cooper Black" pitchFamily="18" charset="0"/>
              </a:rPr>
              <a:t>e-mail: </a:t>
            </a:r>
            <a:r>
              <a:rPr lang="en-US" sz="3200" b="1" dirty="0" smtClean="0">
                <a:latin typeface="Cooper Black" pitchFamily="18" charset="0"/>
                <a:hlinkClick r:id="rId3"/>
              </a:rPr>
              <a:t>info@biokimyo.uz</a:t>
            </a:r>
            <a:endParaRPr lang="en-US" sz="3200" b="1" dirty="0" smtClean="0">
              <a:latin typeface="Cooper Black" pitchFamily="18" charset="0"/>
            </a:endParaRPr>
          </a:p>
          <a:p>
            <a:pPr algn="ctr"/>
            <a:r>
              <a:rPr lang="en-US" sz="3200" b="1" dirty="0" smtClean="0">
                <a:latin typeface="Cooper Black" pitchFamily="18" charset="0"/>
              </a:rPr>
              <a:t>yangiyolbiokimyo@vinsanoat.uz</a:t>
            </a:r>
            <a:endParaRPr lang="en-US" sz="3200" b="1" dirty="0">
              <a:latin typeface="Cooper Black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39750" y="476251"/>
            <a:ext cx="8135938" cy="58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r>
              <a:rPr lang="ru-RU" sz="2400" b="1" i="1" dirty="0"/>
              <a:t>     </a:t>
            </a:r>
            <a:r>
              <a:rPr lang="ru-RU" sz="2400" b="1" i="1" dirty="0" smtClean="0"/>
              <a:t>Принципы корпоративного управления</a:t>
            </a:r>
          </a:p>
          <a:p>
            <a:pPr algn="just"/>
            <a:r>
              <a:rPr lang="ru-RU" sz="2400" b="1" dirty="0" smtClean="0"/>
              <a:t>	</a:t>
            </a:r>
            <a:r>
              <a:rPr lang="ru-RU" sz="2000" i="1" dirty="0" smtClean="0"/>
              <a:t> Справедливость </a:t>
            </a:r>
            <a:r>
              <a:rPr lang="ru-RU" sz="2000" dirty="0" smtClean="0"/>
              <a:t>правил управления, позволяющая</a:t>
            </a:r>
            <a:r>
              <a:rPr lang="ru-RU" sz="2000" i="1" dirty="0" smtClean="0"/>
              <a:t> </a:t>
            </a:r>
            <a:r>
              <a:rPr lang="ru-RU" sz="2000" dirty="0" smtClean="0"/>
              <a:t>компании успешно действовать в условиях добросовестной конкуренции, обеспечивая при этом права всех его участников, включая миноритарных акционеров.</a:t>
            </a:r>
          </a:p>
          <a:p>
            <a:pPr algn="just"/>
            <a:r>
              <a:rPr lang="ru-RU" sz="2000" i="1" dirty="0" smtClean="0"/>
              <a:t>	Прозрачность</a:t>
            </a:r>
            <a:r>
              <a:rPr lang="ru-RU" sz="2000" dirty="0" smtClean="0"/>
              <a:t>, предусматривающая своевременное и точное раскрытие информации по всем существенным вопросам, касающимся компании, включая структуру собственности, финансовое положение, результаты деятельности и др.</a:t>
            </a:r>
          </a:p>
          <a:p>
            <a:pPr algn="just"/>
            <a:r>
              <a:rPr lang="ru-RU" sz="2000" i="1" dirty="0" smtClean="0"/>
              <a:t>	Подотчетность, </a:t>
            </a:r>
            <a:r>
              <a:rPr lang="ru-RU" sz="2000" dirty="0" smtClean="0"/>
              <a:t>предусматривающая четкое разграничение функций и полномочий всех органов управления, подотчетность исполнительных органов наблюдательному совету и акционерам. </a:t>
            </a:r>
          </a:p>
          <a:p>
            <a:pPr algn="just"/>
            <a:r>
              <a:rPr lang="ru-RU" sz="2000" i="1" dirty="0" smtClean="0"/>
              <a:t>	Ответственность </a:t>
            </a:r>
            <a:r>
              <a:rPr lang="ru-RU" sz="2000" dirty="0" smtClean="0"/>
              <a:t>руководства и лиц, принимающих решения, связанные с деятельностью компании, перед акционерами и другими заинтересованными лицами.</a:t>
            </a:r>
          </a:p>
          <a:p>
            <a:pPr algn="just"/>
            <a:endParaRPr lang="ru-RU" sz="2200" dirty="0" smtClean="0"/>
          </a:p>
          <a:p>
            <a:pPr algn="just"/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39750" y="476250"/>
            <a:ext cx="8135938" cy="489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/>
            <a:r>
              <a:rPr lang="ru-RU" sz="2400" b="1" i="1" dirty="0"/>
              <a:t>     </a:t>
            </a:r>
            <a:r>
              <a:rPr lang="ru-RU" sz="2400" b="1" i="1" dirty="0" smtClean="0"/>
              <a:t>В целях выполнения </a:t>
            </a:r>
            <a:r>
              <a:rPr lang="ru-RU" sz="2400" b="1" i="1" dirty="0"/>
              <a:t>Указа Президента Республики Узбекистан №УП-4720 от 24 апреля 2015 года «О мерах по внедрению современных методов корпоративного управления в акционерных обществах» в </a:t>
            </a:r>
            <a:r>
              <a:rPr lang="ru-RU" sz="2400" b="1" i="1" dirty="0" smtClean="0"/>
              <a:t>акционерном </a:t>
            </a:r>
            <a:r>
              <a:rPr lang="ru-RU" sz="2400" b="1" i="1" dirty="0"/>
              <a:t>обществе </a:t>
            </a:r>
            <a:r>
              <a:rPr lang="ru-RU" sz="2400" b="1" i="1" dirty="0" smtClean="0"/>
              <a:t>«</a:t>
            </a:r>
            <a:r>
              <a:rPr lang="en-US" sz="2400" b="1" i="1" dirty="0" smtClean="0"/>
              <a:t>BIOKIMYO</a:t>
            </a:r>
            <a:r>
              <a:rPr lang="ru-RU" sz="2400" b="1" i="1" dirty="0" smtClean="0"/>
              <a:t>» </a:t>
            </a:r>
            <a:r>
              <a:rPr lang="ru-RU" sz="2400" b="1" i="1" dirty="0"/>
              <a:t>были выполнены следующие </a:t>
            </a:r>
            <a:r>
              <a:rPr lang="ru-RU" sz="2400" b="1" i="1" dirty="0" smtClean="0"/>
              <a:t>мероприятия:</a:t>
            </a:r>
            <a:endParaRPr lang="ru-RU" sz="2400" b="1" i="1" dirty="0"/>
          </a:p>
          <a:p>
            <a:pPr indent="363538" algn="just"/>
            <a:r>
              <a:rPr lang="ru-RU" sz="2400" b="1" i="1" dirty="0"/>
              <a:t>  </a:t>
            </a:r>
            <a:r>
              <a:rPr lang="ru-RU" sz="2400" b="1" i="1" dirty="0" smtClean="0"/>
              <a:t>- 16 июня </a:t>
            </a:r>
            <a:r>
              <a:rPr lang="ru-RU" sz="2400" b="1" i="1" dirty="0"/>
              <a:t>2015 года проведено </a:t>
            </a:r>
            <a:r>
              <a:rPr lang="ru-RU" sz="2400" b="1" i="1" dirty="0" smtClean="0"/>
              <a:t>внеочередное </a:t>
            </a:r>
            <a:r>
              <a:rPr lang="ru-RU" sz="2400" b="1" i="1" dirty="0"/>
              <a:t>Общее Собрание акционеров, где </a:t>
            </a:r>
            <a:r>
              <a:rPr lang="ru-RU" sz="2400" b="1" i="1" dirty="0" smtClean="0"/>
              <a:t>утверждена </a:t>
            </a:r>
            <a:r>
              <a:rPr lang="ru-RU" sz="2400" b="1" i="1" dirty="0"/>
              <a:t>новая организационная структура общества</a:t>
            </a:r>
            <a:r>
              <a:rPr lang="ru-RU" sz="2400" b="1" i="1" dirty="0" smtClean="0"/>
              <a:t>.</a:t>
            </a:r>
          </a:p>
          <a:p>
            <a:pPr indent="363538" algn="just"/>
            <a:r>
              <a:rPr lang="ru-RU" sz="2400" b="1" i="1" dirty="0" smtClean="0"/>
              <a:t>- 28 июня 2016 года решением годового общего собрания акционеров утверждена новая организационная структура общества.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39750" y="476250"/>
            <a:ext cx="8135938" cy="489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/>
            <a:r>
              <a:rPr lang="ru-RU" sz="2400" b="1" i="1" dirty="0"/>
              <a:t>     </a:t>
            </a:r>
            <a:r>
              <a:rPr lang="ru-RU" sz="2400" b="1" i="1" dirty="0" smtClean="0"/>
              <a:t>В целях выполнения </a:t>
            </a:r>
            <a:r>
              <a:rPr lang="ru-RU" sz="2400" b="1" i="1" dirty="0"/>
              <a:t>Указа Президента Республики Узбекистан №УП-4720 от 24 апреля 2015 года «О мерах по внедрению современных методов корпоративного управления в акционерных обществах» в </a:t>
            </a:r>
            <a:r>
              <a:rPr lang="ru-RU" sz="2400" b="1" i="1" dirty="0" smtClean="0"/>
              <a:t>акционерном </a:t>
            </a:r>
            <a:r>
              <a:rPr lang="ru-RU" sz="2400" b="1" i="1" dirty="0"/>
              <a:t>обществе </a:t>
            </a:r>
            <a:r>
              <a:rPr lang="ru-RU" sz="2400" b="1" i="1" dirty="0" smtClean="0"/>
              <a:t>«</a:t>
            </a:r>
            <a:r>
              <a:rPr lang="en-US" sz="2400" b="1" i="1" dirty="0" smtClean="0"/>
              <a:t>BIOKIMYO</a:t>
            </a:r>
            <a:r>
              <a:rPr lang="ru-RU" sz="2400" b="1" i="1" dirty="0" smtClean="0"/>
              <a:t>» </a:t>
            </a:r>
            <a:r>
              <a:rPr lang="ru-RU" sz="2400" b="1" i="1" dirty="0"/>
              <a:t>были выполнены следующие </a:t>
            </a:r>
            <a:r>
              <a:rPr lang="ru-RU" sz="2400" b="1" i="1" dirty="0" smtClean="0"/>
              <a:t>мероприятия:</a:t>
            </a:r>
            <a:endParaRPr lang="ru-RU" sz="2400" b="1" i="1" dirty="0"/>
          </a:p>
          <a:p>
            <a:pPr indent="363538" algn="just"/>
            <a:r>
              <a:rPr lang="ru-RU" sz="2400" b="1" i="1" dirty="0"/>
              <a:t>  </a:t>
            </a:r>
            <a:r>
              <a:rPr lang="ru-RU" sz="2400" b="1" i="1" dirty="0" smtClean="0"/>
              <a:t>- 16 июня </a:t>
            </a:r>
            <a:r>
              <a:rPr lang="ru-RU" sz="2400" b="1" i="1" dirty="0"/>
              <a:t>2015 года проведено </a:t>
            </a:r>
            <a:r>
              <a:rPr lang="ru-RU" sz="2400" b="1" i="1" dirty="0" smtClean="0"/>
              <a:t>внеочередное </a:t>
            </a:r>
            <a:r>
              <a:rPr lang="ru-RU" sz="2400" b="1" i="1" dirty="0"/>
              <a:t>Общее Собрание акционеров, где </a:t>
            </a:r>
            <a:r>
              <a:rPr lang="ru-RU" sz="2400" b="1" i="1" dirty="0" smtClean="0"/>
              <a:t>утверждена </a:t>
            </a:r>
            <a:r>
              <a:rPr lang="ru-RU" sz="2400" b="1" i="1" dirty="0"/>
              <a:t>новая организационная структура общества</a:t>
            </a:r>
            <a:r>
              <a:rPr lang="ru-RU" sz="2400" b="1" i="1" dirty="0" smtClean="0"/>
              <a:t>.</a:t>
            </a:r>
          </a:p>
          <a:p>
            <a:pPr indent="363538" algn="just"/>
            <a:r>
              <a:rPr lang="ru-RU" sz="2400" b="1" i="1" dirty="0" smtClean="0"/>
              <a:t>- 28 июня 2016 года решением годового общего собрания акционеров утверждена новая организационная структура общества.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39750" y="476250"/>
            <a:ext cx="8135938" cy="462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/>
            <a:r>
              <a:rPr lang="ru-RU" sz="2400" b="1" i="1" dirty="0"/>
              <a:t>     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571472" y="857232"/>
            <a:ext cx="8135938" cy="4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/>
            <a:r>
              <a:rPr lang="ru-RU" sz="2600" b="1" i="1" dirty="0"/>
              <a:t>     </a:t>
            </a:r>
            <a:r>
              <a:rPr lang="ru-RU" sz="2600" b="1" i="1" dirty="0" smtClean="0"/>
              <a:t>Обществом издан приказ №167 от 03.08.2015 года «Об изменений штатного расписания»</a:t>
            </a:r>
          </a:p>
          <a:p>
            <a:pPr algn="just"/>
            <a:r>
              <a:rPr lang="ru-RU" sz="2600" b="1" i="1" dirty="0"/>
              <a:t>	</a:t>
            </a:r>
            <a:r>
              <a:rPr lang="ru-RU" sz="2600" b="1" i="1" dirty="0" smtClean="0"/>
              <a:t>На основании приказа:</a:t>
            </a:r>
          </a:p>
          <a:p>
            <a:pPr algn="just"/>
            <a:r>
              <a:rPr lang="ru-RU" sz="2600" b="1" i="1" dirty="0"/>
              <a:t>	</a:t>
            </a:r>
            <a:r>
              <a:rPr lang="ru-RU" sz="2600" b="1" i="1" dirty="0" smtClean="0"/>
              <a:t>- наименование должностей и профессий были приведены в соответствии с «Классификаторами основных должностей служащих и профессий рабочих»;</a:t>
            </a:r>
          </a:p>
          <a:p>
            <a:pPr algn="just"/>
            <a:r>
              <a:rPr lang="ru-RU" sz="2600" b="1" i="1" dirty="0"/>
              <a:t>	</a:t>
            </a:r>
            <a:r>
              <a:rPr lang="ru-RU" sz="2600" b="1" i="1" dirty="0" smtClean="0"/>
              <a:t>- в обществе введена новая редакция «Штатного расписания работников АО «</a:t>
            </a:r>
            <a:r>
              <a:rPr lang="en-US" sz="2600" b="1" i="1" dirty="0" smtClean="0"/>
              <a:t>BIOKIMYO</a:t>
            </a:r>
            <a:r>
              <a:rPr lang="ru-RU" sz="2600" b="1" i="1" dirty="0" smtClean="0"/>
              <a:t>»  и утверждена с 03.08.2015 года.</a:t>
            </a:r>
            <a:endParaRPr lang="ru-RU" sz="2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39750" y="476250"/>
            <a:ext cx="8135938" cy="462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/>
            <a:r>
              <a:rPr lang="ru-RU" sz="2400" b="1" i="1" dirty="0"/>
              <a:t>     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571472" y="357166"/>
            <a:ext cx="8135938" cy="5879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pPr algn="just"/>
            <a:r>
              <a:rPr lang="ru-RU" b="1" i="1" dirty="0"/>
              <a:t>     </a:t>
            </a:r>
            <a:r>
              <a:rPr lang="ru-RU" b="1" i="1" dirty="0" smtClean="0"/>
              <a:t>Произведены следующие изменения наименований подразделений в соответствии с утвержденной структурой  с 03.08.2015 года.: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«Планово-экономический отдел» - переименован в «Отдел стратегического планирования развития бизнеса»;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«Отдел кадров» – переименован в «Службу управления персоналом»;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«Отдел сбыта и мониторинга» – переименован в «Отдел по маркетингу и сбыту»;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«Военно-мобилизационный отдел» – переименован в «Военно-мобилизационную службу»;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«Отдел охраны труда и техники безопасности» – переименован в «Службу охраны труда и технической безопасности»;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Отдел внутреннего аудита» – переименован в «Службу внутреннего аудита»;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«Административно-хозяйственный отдел» – переименован в «Административно-хозяйственную службу»;</a:t>
            </a:r>
          </a:p>
          <a:p>
            <a:pPr algn="just"/>
            <a:r>
              <a:rPr lang="ru-RU" b="1" i="1" dirty="0" smtClean="0"/>
              <a:t>- «Отдел главного механика и главного энергетика» - разъединен и переименован в «Службу главного механика» и «Службу главного энергетика».</a:t>
            </a:r>
          </a:p>
          <a:p>
            <a:pPr algn="just"/>
            <a:endParaRPr lang="ru-RU" sz="16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7160" y="500044"/>
          <a:ext cx="8511758" cy="5358767"/>
        </p:xfrm>
        <a:graphic>
          <a:graphicData uri="http://schemas.openxmlformats.org/drawingml/2006/table">
            <a:tbl>
              <a:tblPr/>
              <a:tblGrid>
                <a:gridCol w="155655"/>
                <a:gridCol w="109411"/>
                <a:gridCol w="673193"/>
                <a:gridCol w="673193"/>
                <a:gridCol w="129044"/>
                <a:gridCol w="126232"/>
                <a:gridCol w="673193"/>
                <a:gridCol w="673193"/>
                <a:gridCol w="100976"/>
                <a:gridCol w="145865"/>
                <a:gridCol w="123421"/>
                <a:gridCol w="673193"/>
                <a:gridCol w="673193"/>
                <a:gridCol w="123421"/>
                <a:gridCol w="100976"/>
                <a:gridCol w="678810"/>
                <a:gridCol w="678810"/>
                <a:gridCol w="134618"/>
                <a:gridCol w="126232"/>
                <a:gridCol w="684434"/>
                <a:gridCol w="684434"/>
                <a:gridCol w="100976"/>
                <a:gridCol w="269285"/>
              </a:tblGrid>
              <a:tr h="10626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"УТВЕРЖДЕН"</a:t>
                      </a: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"ОДОБРЕН"</a:t>
                      </a: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980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  общем собрании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 заседании наблюдательного совета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980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акционеров АО "</a:t>
                      </a: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BIOKIMYO"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АО "</a:t>
                      </a:r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BIOKIMYO"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980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  28 июня 2016 года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протокол № 18 от 2 июня  2016 года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Председатель собрания 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11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Организационная структура АО  "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BIOKIMYO"</a:t>
                      </a: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6647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_________________ Э.Уралов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5885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8867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Общее собрание акционеров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383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383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8867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Комитет миноритарных акционеров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Наблюдательный совет</a:t>
                      </a: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Ревизионная комиссия</a:t>
                      </a: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383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383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233773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Корпоративный консультант </a:t>
                      </a: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Правление                                                                                             Председатель правления</a:t>
                      </a: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внутреннего аудита  </a:t>
                      </a:r>
                    </a:p>
                  </a:txBody>
                  <a:tcPr marL="2689" marR="2689" marT="268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383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83834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Директор по производству 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Директор по экономике и планированию 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Директор по режиму и персоналу 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92093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Цех производства спирта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главного энергетика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Главный бухгалтер   Бухгалтерия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 управления персоналом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Начальник производства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Транспортная служба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главного механика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Отдел стратегического планирования развития бизнеса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Военно-мобилизационная  служба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главного технолога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92687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33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Склад пищевого и технического спирта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охраны труда и технической безопасности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сельского хозяиства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гражданской защиты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Юридическая служба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Производственные подразделения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Производственно-технический отдел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Склад товарно-материальных ценностей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военизированной охраны 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Офис менеджер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Отдел внутренних и внешних закупок 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Административно-хозяйственная служба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по корпоративным отношениям с акционерами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33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Отдел по маркетингу и сбыту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Служба по информационым технологиям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Отдел капитального строительства  и РСУ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Медицинская служба</a:t>
                      </a:r>
                    </a:p>
                  </a:txBody>
                  <a:tcPr marL="2689" marR="2689" marT="26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05549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116881"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689" marR="2689" marT="26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 descr="http://biokimyo.uz/themes/bio/assets/img/viddel1.png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5814000"/>
            <a:ext cx="1290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2714612" y="6072206"/>
            <a:ext cx="41905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АО 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«</a:t>
            </a:r>
            <a:r>
              <a:rPr lang="en-US" sz="30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BIOKIMYO</a:t>
            </a:r>
            <a:r>
              <a:rPr lang="ru-RU" sz="3600" b="1" cap="none" spc="0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312A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»</a:t>
            </a:r>
            <a:endParaRPr lang="ru-RU" sz="3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rgbClr val="312A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71472" y="357167"/>
            <a:ext cx="8135938" cy="1416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r>
              <a:rPr lang="ru-RU" b="1" i="1" dirty="0"/>
              <a:t>     </a:t>
            </a:r>
            <a:r>
              <a:rPr lang="ru-RU" sz="2600" b="1" i="1" dirty="0" smtClean="0"/>
              <a:t>По состоянию на  01.10.2016 года  акционеры АО “</a:t>
            </a:r>
            <a:r>
              <a:rPr lang="en-US" sz="2600" b="1" i="1" dirty="0" smtClean="0"/>
              <a:t>BIOKIMYO</a:t>
            </a:r>
            <a:r>
              <a:rPr lang="ru-RU" sz="2600" b="1" i="1" dirty="0" smtClean="0"/>
              <a:t>»:</a:t>
            </a:r>
          </a:p>
          <a:p>
            <a:pPr algn="just"/>
            <a:endParaRPr lang="ru-RU" b="1" i="1" dirty="0" smtClean="0"/>
          </a:p>
          <a:p>
            <a:pPr algn="just"/>
            <a:endParaRPr lang="ru-RU" sz="1600" b="1" i="1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08" y="1397000"/>
          <a:ext cx="8143934" cy="2217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3018"/>
                <a:gridCol w="1050184"/>
                <a:gridCol w="2065366"/>
                <a:gridCol w="2065366"/>
              </a:tblGrid>
              <a:tr h="5258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effectLst/>
                        </a:rPr>
                        <a:t>шт</a:t>
                      </a:r>
                      <a:endParaRPr lang="ru-RU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effectLst/>
                        </a:rPr>
                        <a:t>сум</a:t>
                      </a:r>
                      <a:endParaRPr lang="ru-RU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сумма, </a:t>
                      </a:r>
                      <a:r>
                        <a:rPr lang="ru-RU" b="1" dirty="0" err="1" smtClean="0">
                          <a:effectLst/>
                        </a:rPr>
                        <a:t>сум</a:t>
                      </a:r>
                      <a:endParaRPr lang="ru-RU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/>
                </a:tc>
              </a:tr>
              <a:tr h="52586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акции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100</a:t>
                      </a:r>
                      <a:endParaRPr lang="ru-RU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1 428 320</a:t>
                      </a:r>
                      <a:endParaRPr lang="ru-RU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4 784 872 000</a:t>
                      </a:r>
                      <a:endParaRPr lang="ru-RU" b="1" dirty="0">
                        <a:effectLst/>
                      </a:endParaRPr>
                    </a:p>
                  </a:txBody>
                  <a:tcPr/>
                </a:tc>
              </a:tr>
              <a:tr h="525860">
                <a:tc>
                  <a:txBody>
                    <a:bodyPr/>
                    <a:lstStyle/>
                    <a:p>
                      <a:r>
                        <a:rPr lang="ru-RU" dirty="0" smtClean="0"/>
                        <a:t>АК «</a:t>
                      </a:r>
                      <a:r>
                        <a:rPr lang="ru-RU" dirty="0" err="1" smtClean="0"/>
                        <a:t>Узспиртсаноат</a:t>
                      </a:r>
                      <a:r>
                        <a:rPr lang="ru-RU" dirty="0" smtClean="0"/>
                        <a:t>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51</a:t>
                      </a:r>
                      <a:endParaRPr lang="ru-RU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728 440</a:t>
                      </a:r>
                      <a:endParaRPr lang="ru-RU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/>
                        </a:rPr>
                        <a:t>2 440 274 000</a:t>
                      </a:r>
                      <a:endParaRPr lang="ru-RU" b="1" dirty="0">
                        <a:effectLst/>
                      </a:endParaRPr>
                    </a:p>
                  </a:txBody>
                  <a:tcPr/>
                </a:tc>
              </a:tr>
              <a:tr h="525860">
                <a:tc>
                  <a:txBody>
                    <a:bodyPr/>
                    <a:lstStyle/>
                    <a:p>
                      <a:r>
                        <a:rPr lang="ru-RU" dirty="0" smtClean="0"/>
                        <a:t>Доля физических и юридических лиц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699 880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2 344 598 000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571472" y="357166"/>
            <a:ext cx="8135938" cy="370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54" tIns="46178" rIns="92354" bIns="46178">
            <a:spAutoFit/>
          </a:bodyPr>
          <a:lstStyle/>
          <a:p>
            <a:r>
              <a:rPr lang="ru-RU" b="1" i="1" dirty="0"/>
              <a:t>     </a:t>
            </a:r>
            <a:r>
              <a:rPr lang="ru-RU" b="1" i="1" dirty="0" smtClean="0"/>
              <a:t>Состав Наблюдательного совета</a:t>
            </a:r>
            <a:endParaRPr lang="ru-RU" sz="1600" b="1" i="1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857233"/>
          <a:ext cx="8143932" cy="5661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401"/>
                <a:gridCol w="3300813"/>
                <a:gridCol w="4357718"/>
              </a:tblGrid>
              <a:tr h="3571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atin typeface="Arial Narrow" pitchFamily="34" charset="0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Ф.И.Ш.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 smtClean="0">
                          <a:latin typeface="Arial Narrow" pitchFamily="34" charset="0"/>
                        </a:rPr>
                        <a:t>Должность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atin typeface="Arial Narrow" pitchFamily="34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Uralov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Erkinjon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Kungirbayevich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Заместитель председателя правления – </a:t>
                      </a:r>
                      <a:r>
                        <a:rPr lang="uz-Cyrl-UZ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директор по маркетингу и координации производства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Yakubov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Zaid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Zakirovich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начальник специального инспекторского отдела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Musaxoniy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Alisher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G'olibjon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o'g'li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юристконсульт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8110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Proshurina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Yuliya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Anatolevna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z-Cyrl-UZ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начальник служб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ы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маркетинга и по координации производства, внедрении новых технологий и реализации инвестиционных проектов АК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Узспиртсаноат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706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Ortiqov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Shahobiddin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Hamroyevich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начальник отдела Министерства экономики Республики Узбекистан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Ishkabilov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Furkat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Djamalovich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директор АО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Фойкон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  <a:tr h="511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latin typeface="Arial Narrow" pitchFamily="34" charset="0"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Ishmatov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Baxodir</a:t>
                      </a:r>
                      <a:r>
                        <a:rPr lang="en-US" sz="1600" b="1" u="none" strike="noStrike" dirty="0">
                          <a:latin typeface="Arial Narrow" pitchFamily="34" charset="0"/>
                        </a:rPr>
                        <a:t> </a:t>
                      </a:r>
                      <a:r>
                        <a:rPr lang="en-US" sz="1600" b="1" u="none" strike="noStrike" dirty="0" err="1">
                          <a:latin typeface="Arial Narrow" pitchFamily="34" charset="0"/>
                        </a:rPr>
                        <a:t>Nishanaliyevich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председатель профсоюзного комитета АО «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Биокимё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algn="l" fontAlgn="t"/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171450" marR="9525" marT="9525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G_Diagram_023">
  <a:themeElements>
    <a:clrScheme name="CD100_dark_2002 7">
      <a:dk1>
        <a:srgbClr val="003B76"/>
      </a:dk1>
      <a:lt1>
        <a:srgbClr val="FFFFFF"/>
      </a:lt1>
      <a:dk2>
        <a:srgbClr val="003399"/>
      </a:dk2>
      <a:lt2>
        <a:srgbClr val="C0C0C0"/>
      </a:lt2>
      <a:accent1>
        <a:srgbClr val="FCC704"/>
      </a:accent1>
      <a:accent2>
        <a:srgbClr val="A01DD5"/>
      </a:accent2>
      <a:accent3>
        <a:srgbClr val="AAADCA"/>
      </a:accent3>
      <a:accent4>
        <a:srgbClr val="DADADA"/>
      </a:accent4>
      <a:accent5>
        <a:srgbClr val="FDE0AA"/>
      </a:accent5>
      <a:accent6>
        <a:srgbClr val="9119C1"/>
      </a:accent6>
      <a:hlink>
        <a:srgbClr val="66C5F4"/>
      </a:hlink>
      <a:folHlink>
        <a:srgbClr val="009999"/>
      </a:folHlink>
    </a:clrScheme>
    <a:fontScheme name="CD100_dark_2002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100_dark_2002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5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6">
        <a:dk1>
          <a:srgbClr val="003B76"/>
        </a:dk1>
        <a:lt1>
          <a:srgbClr val="FFFFFF"/>
        </a:lt1>
        <a:dk2>
          <a:srgbClr val="003399"/>
        </a:dk2>
        <a:lt2>
          <a:srgbClr val="C0C0C0"/>
        </a:lt2>
        <a:accent1>
          <a:srgbClr val="FCC704"/>
        </a:accent1>
        <a:accent2>
          <a:srgbClr val="A01DD5"/>
        </a:accent2>
        <a:accent3>
          <a:srgbClr val="AAADCA"/>
        </a:accent3>
        <a:accent4>
          <a:srgbClr val="DADADA"/>
        </a:accent4>
        <a:accent5>
          <a:srgbClr val="FDE0AA"/>
        </a:accent5>
        <a:accent6>
          <a:srgbClr val="9119C1"/>
        </a:accent6>
        <a:hlink>
          <a:srgbClr val="126CD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7">
        <a:dk1>
          <a:srgbClr val="003B76"/>
        </a:dk1>
        <a:lt1>
          <a:srgbClr val="FFFFFF"/>
        </a:lt1>
        <a:dk2>
          <a:srgbClr val="003399"/>
        </a:dk2>
        <a:lt2>
          <a:srgbClr val="C0C0C0"/>
        </a:lt2>
        <a:accent1>
          <a:srgbClr val="FCC704"/>
        </a:accent1>
        <a:accent2>
          <a:srgbClr val="A01DD5"/>
        </a:accent2>
        <a:accent3>
          <a:srgbClr val="AAADCA"/>
        </a:accent3>
        <a:accent4>
          <a:srgbClr val="DADADA"/>
        </a:accent4>
        <a:accent5>
          <a:srgbClr val="FDE0AA"/>
        </a:accent5>
        <a:accent6>
          <a:srgbClr val="9119C1"/>
        </a:accent6>
        <a:hlink>
          <a:srgbClr val="66C5F4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TG_Diagram_023</Template>
  <TotalTime>281</TotalTime>
  <Words>927</Words>
  <Application>Microsoft PowerPoint</Application>
  <PresentationFormat>Экран (4:3)</PresentationFormat>
  <Paragraphs>346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TG_Diagram_023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Комитеты  при Наблюдательном совете  АО «BIOKIMYO» </vt:lpstr>
      <vt:lpstr>Слайд 13</vt:lpstr>
      <vt:lpstr>Слайд 14</vt:lpstr>
      <vt:lpstr>Слайд 15</vt:lpstr>
      <vt:lpstr>Слайд 16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32</cp:revision>
  <dcterms:created xsi:type="dcterms:W3CDTF">2016-10-18T11:12:17Z</dcterms:created>
  <dcterms:modified xsi:type="dcterms:W3CDTF">2016-10-20T03:54:01Z</dcterms:modified>
</cp:coreProperties>
</file>