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57" r:id="rId5"/>
    <p:sldId id="258" r:id="rId6"/>
    <p:sldId id="262" r:id="rId7"/>
    <p:sldId id="263" r:id="rId8"/>
    <p:sldId id="259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BF4D4D"/>
    <a:srgbClr val="FFFFFF"/>
    <a:srgbClr val="66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12784" autoAdjust="0"/>
    <p:restoredTop sz="94660"/>
  </p:normalViewPr>
  <p:slideViewPr>
    <p:cSldViewPr>
      <p:cViewPr varScale="1">
        <p:scale>
          <a:sx n="65" d="100"/>
          <a:sy n="65" d="100"/>
        </p:scale>
        <p:origin x="-121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altLang="zh-CN" smtClean="0"/>
              <a:t>Образец заголовка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altLang="zh-CN" smtClean="0"/>
              <a:t>Образец подзаголовка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7732D2-5E4A-4E59-A3FC-BC7ABF954D96}" type="datetimeFigureOut">
              <a:rPr lang="zh-CN" altLang="en-US"/>
              <a:pPr/>
              <a:t>2018-4-7</a:t>
            </a:fld>
            <a:endParaRPr lang="fr-CA" altLang="zh-CN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 altLang="zh-CN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A1139A-D7C9-4191-BEA0-15FF359FF2E0}" type="slidenum">
              <a:rPr lang="fr-CA" altLang="zh-CN"/>
              <a:pPr/>
              <a:t>‹#›</a:t>
            </a:fld>
            <a:endParaRPr lang="fr-CA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zh-CN" smtClean="0"/>
              <a:t>Образец заголовка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altLang="zh-CN" smtClean="0"/>
              <a:t>Образец текста</a:t>
            </a:r>
          </a:p>
          <a:p>
            <a:pPr lvl="1"/>
            <a:r>
              <a:rPr lang="ru-RU" altLang="zh-CN" smtClean="0"/>
              <a:t>Второй уровень</a:t>
            </a:r>
          </a:p>
          <a:p>
            <a:pPr lvl="2"/>
            <a:r>
              <a:rPr lang="ru-RU" altLang="zh-CN" smtClean="0"/>
              <a:t>Третий уровень</a:t>
            </a:r>
          </a:p>
          <a:p>
            <a:pPr lvl="3"/>
            <a:r>
              <a:rPr lang="ru-RU" altLang="zh-CN" smtClean="0"/>
              <a:t>Четвертый уровень</a:t>
            </a:r>
          </a:p>
          <a:p>
            <a:pPr lvl="4"/>
            <a:r>
              <a:rPr lang="ru-RU" altLang="zh-CN" smtClean="0"/>
              <a:t>Пятый уровень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553F544-1419-4BF9-8D6D-BEE798B91926}" type="datetimeFigureOut">
              <a:rPr lang="zh-CN" altLang="en-US"/>
              <a:pPr/>
              <a:t>2018-4-7</a:t>
            </a:fld>
            <a:endParaRPr lang="fr-CA" altLang="zh-CN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 altLang="zh-CN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A8E291-D503-4A59-B953-3A01C9E2FE0F}" type="slidenum">
              <a:rPr lang="fr-CA" altLang="zh-CN"/>
              <a:pPr/>
              <a:t>‹#›</a:t>
            </a:fld>
            <a:endParaRPr lang="fr-CA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altLang="zh-CN" smtClean="0"/>
              <a:t>Образец заголовка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altLang="zh-CN" smtClean="0"/>
              <a:t>Образец текста</a:t>
            </a:r>
          </a:p>
          <a:p>
            <a:pPr lvl="1"/>
            <a:r>
              <a:rPr lang="ru-RU" altLang="zh-CN" smtClean="0"/>
              <a:t>Второй уровень</a:t>
            </a:r>
          </a:p>
          <a:p>
            <a:pPr lvl="2"/>
            <a:r>
              <a:rPr lang="ru-RU" altLang="zh-CN" smtClean="0"/>
              <a:t>Третий уровень</a:t>
            </a:r>
          </a:p>
          <a:p>
            <a:pPr lvl="3"/>
            <a:r>
              <a:rPr lang="ru-RU" altLang="zh-CN" smtClean="0"/>
              <a:t>Четвертый уровень</a:t>
            </a:r>
          </a:p>
          <a:p>
            <a:pPr lvl="4"/>
            <a:r>
              <a:rPr lang="ru-RU" altLang="zh-CN" smtClean="0"/>
              <a:t>Пятый уровень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C81A8C-9E4A-413F-AAEA-131EE4CB742E}" type="datetimeFigureOut">
              <a:rPr lang="zh-CN" altLang="en-US"/>
              <a:pPr/>
              <a:t>2018-4-7</a:t>
            </a:fld>
            <a:endParaRPr lang="fr-CA" altLang="zh-CN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 altLang="zh-CN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454891-4926-4A8D-9254-B67CF82AD88F}" type="slidenum">
              <a:rPr lang="fr-CA" altLang="zh-CN"/>
              <a:pPr/>
              <a:t>‹#›</a:t>
            </a:fld>
            <a:endParaRPr lang="fr-CA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altLang="zh-CN" smtClean="0"/>
              <a:t>Образец заголовка</a:t>
            </a:r>
            <a:endParaRPr lang="zh-CN" altLang="en-US"/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ru-RU" altLang="zh-CN" noProof="0" smtClean="0"/>
              <a:t>Вставка таблицы</a:t>
            </a:r>
            <a:endParaRPr lang="zh-CN" altLang="en-US" noProof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30A2EE-F7BD-4B6B-8F75-79E55DF220B4}" type="datetimeFigureOut">
              <a:rPr lang="zh-CN" altLang="en-US"/>
              <a:pPr/>
              <a:t>2018-4-7</a:t>
            </a:fld>
            <a:endParaRPr lang="fr-CA" altLang="zh-CN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 altLang="zh-CN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FC167F-7E6D-4EB1-99C3-A511D9DAE49A}" type="slidenum">
              <a:rPr lang="fr-CA" altLang="zh-CN"/>
              <a:pPr/>
              <a:t>‹#›</a:t>
            </a:fld>
            <a:endParaRPr lang="fr-CA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zh-CN" smtClean="0"/>
              <a:t>Образец заголовка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altLang="zh-CN" smtClean="0"/>
              <a:t>Образец текста</a:t>
            </a:r>
          </a:p>
          <a:p>
            <a:pPr lvl="1"/>
            <a:r>
              <a:rPr lang="ru-RU" altLang="zh-CN" smtClean="0"/>
              <a:t>Второй уровень</a:t>
            </a:r>
          </a:p>
          <a:p>
            <a:pPr lvl="2"/>
            <a:r>
              <a:rPr lang="ru-RU" altLang="zh-CN" smtClean="0"/>
              <a:t>Третий уровень</a:t>
            </a:r>
          </a:p>
          <a:p>
            <a:pPr lvl="3"/>
            <a:r>
              <a:rPr lang="ru-RU" altLang="zh-CN" smtClean="0"/>
              <a:t>Четвертый уровень</a:t>
            </a:r>
          </a:p>
          <a:p>
            <a:pPr lvl="4"/>
            <a:r>
              <a:rPr lang="ru-RU" altLang="zh-CN" smtClean="0"/>
              <a:t>Пятый уровень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E9B77F-503B-4CBE-A87D-5FED88588509}" type="datetimeFigureOut">
              <a:rPr lang="zh-CN" altLang="en-US"/>
              <a:pPr/>
              <a:t>2018-4-7</a:t>
            </a:fld>
            <a:endParaRPr lang="fr-CA" altLang="zh-CN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 altLang="zh-CN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B7E991-46A8-4F50-843A-74F8A0B85114}" type="slidenum">
              <a:rPr lang="fr-CA" altLang="zh-CN"/>
              <a:pPr/>
              <a:t>‹#›</a:t>
            </a:fld>
            <a:endParaRPr lang="fr-CA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altLang="zh-CN" smtClean="0"/>
              <a:t>Образец заголовка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zh-CN" smtClean="0"/>
              <a:t>Образец текста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704496-231B-48E4-AA89-E62A734EC5AF}" type="datetimeFigureOut">
              <a:rPr lang="zh-CN" altLang="en-US"/>
              <a:pPr/>
              <a:t>2018-4-7</a:t>
            </a:fld>
            <a:endParaRPr lang="fr-CA" altLang="zh-CN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 altLang="zh-CN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CA3460-A905-48A8-A562-A86864487490}" type="slidenum">
              <a:rPr lang="fr-CA" altLang="zh-CN"/>
              <a:pPr/>
              <a:t>‹#›</a:t>
            </a:fld>
            <a:endParaRPr lang="fr-CA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zh-CN" smtClean="0"/>
              <a:t>Образец заголовка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altLang="zh-CN" smtClean="0"/>
              <a:t>Образец текста</a:t>
            </a:r>
          </a:p>
          <a:p>
            <a:pPr lvl="1"/>
            <a:r>
              <a:rPr lang="ru-RU" altLang="zh-CN" smtClean="0"/>
              <a:t>Второй уровень</a:t>
            </a:r>
          </a:p>
          <a:p>
            <a:pPr lvl="2"/>
            <a:r>
              <a:rPr lang="ru-RU" altLang="zh-CN" smtClean="0"/>
              <a:t>Третий уровень</a:t>
            </a:r>
          </a:p>
          <a:p>
            <a:pPr lvl="3"/>
            <a:r>
              <a:rPr lang="ru-RU" altLang="zh-CN" smtClean="0"/>
              <a:t>Четвертый уровень</a:t>
            </a:r>
          </a:p>
          <a:p>
            <a:pPr lvl="4"/>
            <a:r>
              <a:rPr lang="ru-RU" altLang="zh-CN" smtClean="0"/>
              <a:t>Пятый уровень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altLang="zh-CN" smtClean="0"/>
              <a:t>Образец текста</a:t>
            </a:r>
          </a:p>
          <a:p>
            <a:pPr lvl="1"/>
            <a:r>
              <a:rPr lang="ru-RU" altLang="zh-CN" smtClean="0"/>
              <a:t>Второй уровень</a:t>
            </a:r>
          </a:p>
          <a:p>
            <a:pPr lvl="2"/>
            <a:r>
              <a:rPr lang="ru-RU" altLang="zh-CN" smtClean="0"/>
              <a:t>Третий уровень</a:t>
            </a:r>
          </a:p>
          <a:p>
            <a:pPr lvl="3"/>
            <a:r>
              <a:rPr lang="ru-RU" altLang="zh-CN" smtClean="0"/>
              <a:t>Четвертый уровень</a:t>
            </a:r>
          </a:p>
          <a:p>
            <a:pPr lvl="4"/>
            <a:r>
              <a:rPr lang="ru-RU" altLang="zh-CN" smtClean="0"/>
              <a:t>Пятый уровень</a:t>
            </a:r>
            <a:endParaRPr lang="fr-CA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BA9FC8-46BC-46DC-9910-5C4B450BB503}" type="datetimeFigureOut">
              <a:rPr lang="zh-CN" altLang="en-US"/>
              <a:pPr/>
              <a:t>2018-4-7</a:t>
            </a:fld>
            <a:endParaRPr lang="fr-CA" altLang="zh-CN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 altLang="zh-CN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362BB3-4EA7-4FED-B00D-BB1AD9136567}" type="slidenum">
              <a:rPr lang="fr-CA" altLang="zh-CN"/>
              <a:pPr/>
              <a:t>‹#›</a:t>
            </a:fld>
            <a:endParaRPr lang="fr-CA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zh-CN" smtClean="0"/>
              <a:t>Образец заголовка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zh-CN" smtClean="0"/>
              <a:t>Образец текста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altLang="zh-CN" smtClean="0"/>
              <a:t>Образец текста</a:t>
            </a:r>
          </a:p>
          <a:p>
            <a:pPr lvl="1"/>
            <a:r>
              <a:rPr lang="ru-RU" altLang="zh-CN" smtClean="0"/>
              <a:t>Второй уровень</a:t>
            </a:r>
          </a:p>
          <a:p>
            <a:pPr lvl="2"/>
            <a:r>
              <a:rPr lang="ru-RU" altLang="zh-CN" smtClean="0"/>
              <a:t>Третий уровень</a:t>
            </a:r>
          </a:p>
          <a:p>
            <a:pPr lvl="3"/>
            <a:r>
              <a:rPr lang="ru-RU" altLang="zh-CN" smtClean="0"/>
              <a:t>Четвертый уровень</a:t>
            </a:r>
          </a:p>
          <a:p>
            <a:pPr lvl="4"/>
            <a:r>
              <a:rPr lang="ru-RU" altLang="zh-CN" smtClean="0"/>
              <a:t>Пятый уровень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zh-CN" smtClean="0"/>
              <a:t>Образец текста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altLang="zh-CN" smtClean="0"/>
              <a:t>Образец текста</a:t>
            </a:r>
          </a:p>
          <a:p>
            <a:pPr lvl="1"/>
            <a:r>
              <a:rPr lang="ru-RU" altLang="zh-CN" smtClean="0"/>
              <a:t>Второй уровень</a:t>
            </a:r>
          </a:p>
          <a:p>
            <a:pPr lvl="2"/>
            <a:r>
              <a:rPr lang="ru-RU" altLang="zh-CN" smtClean="0"/>
              <a:t>Третий уровень</a:t>
            </a:r>
          </a:p>
          <a:p>
            <a:pPr lvl="3"/>
            <a:r>
              <a:rPr lang="ru-RU" altLang="zh-CN" smtClean="0"/>
              <a:t>Четвертый уровень</a:t>
            </a:r>
          </a:p>
          <a:p>
            <a:pPr lvl="4"/>
            <a:r>
              <a:rPr lang="ru-RU" altLang="zh-CN" smtClean="0"/>
              <a:t>Пятый уровень</a:t>
            </a:r>
            <a:endParaRPr lang="fr-CA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005DED-9043-492E-B75D-A1B605514190}" type="datetimeFigureOut">
              <a:rPr lang="zh-CN" altLang="en-US"/>
              <a:pPr/>
              <a:t>2018-4-7</a:t>
            </a:fld>
            <a:endParaRPr lang="fr-CA" altLang="zh-CN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 altLang="zh-CN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2F08DC-6755-49C5-8CEE-1004E72E5DF6}" type="slidenum">
              <a:rPr lang="fr-CA" altLang="zh-CN"/>
              <a:pPr/>
              <a:t>‹#›</a:t>
            </a:fld>
            <a:endParaRPr lang="fr-CA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zh-CN" smtClean="0"/>
              <a:t>Образец заголовка</a:t>
            </a:r>
            <a:endParaRPr lang="fr-CA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D2F8D80-FFC1-4BF0-B6DF-3AB3F15257D3}" type="datetimeFigureOut">
              <a:rPr lang="zh-CN" altLang="en-US"/>
              <a:pPr/>
              <a:t>2018-4-7</a:t>
            </a:fld>
            <a:endParaRPr lang="fr-CA" altLang="zh-CN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 altLang="zh-CN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1B864E-2F3C-4BD3-9978-9E8C008CD194}" type="slidenum">
              <a:rPr lang="fr-CA" altLang="zh-CN"/>
              <a:pPr/>
              <a:t>‹#›</a:t>
            </a:fld>
            <a:endParaRPr lang="fr-CA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EB05C0E-AB40-42F1-8D5F-497D3BD2165F}" type="datetimeFigureOut">
              <a:rPr lang="zh-CN" altLang="en-US"/>
              <a:pPr/>
              <a:t>2018-4-7</a:t>
            </a:fld>
            <a:endParaRPr lang="fr-CA" altLang="zh-CN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 altLang="zh-CN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AE93C-7831-4B5F-8542-159CF3B5BEB4}" type="slidenum">
              <a:rPr lang="fr-CA" altLang="zh-CN"/>
              <a:pPr/>
              <a:t>‹#›</a:t>
            </a:fld>
            <a:endParaRPr lang="fr-CA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altLang="zh-CN" smtClean="0"/>
              <a:t>Образец заголовка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altLang="zh-CN" smtClean="0"/>
              <a:t>Образец текста</a:t>
            </a:r>
          </a:p>
          <a:p>
            <a:pPr lvl="1"/>
            <a:r>
              <a:rPr lang="ru-RU" altLang="zh-CN" smtClean="0"/>
              <a:t>Второй уровень</a:t>
            </a:r>
          </a:p>
          <a:p>
            <a:pPr lvl="2"/>
            <a:r>
              <a:rPr lang="ru-RU" altLang="zh-CN" smtClean="0"/>
              <a:t>Третий уровень</a:t>
            </a:r>
          </a:p>
          <a:p>
            <a:pPr lvl="3"/>
            <a:r>
              <a:rPr lang="ru-RU" altLang="zh-CN" smtClean="0"/>
              <a:t>Четвертый уровень</a:t>
            </a:r>
          </a:p>
          <a:p>
            <a:pPr lvl="4"/>
            <a:r>
              <a:rPr lang="ru-RU" altLang="zh-CN" smtClean="0"/>
              <a:t>Пятый уровень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altLang="zh-CN" smtClean="0"/>
              <a:t>Образец текста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E585A3E-EA77-44C1-B067-6241C91607E0}" type="datetimeFigureOut">
              <a:rPr lang="zh-CN" altLang="en-US"/>
              <a:pPr/>
              <a:t>2018-4-7</a:t>
            </a:fld>
            <a:endParaRPr lang="fr-CA" altLang="zh-CN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 altLang="zh-CN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8BA729-5DB4-446C-A533-3842CD221AB0}" type="slidenum">
              <a:rPr lang="fr-CA" altLang="zh-CN"/>
              <a:pPr/>
              <a:t>‹#›</a:t>
            </a:fld>
            <a:endParaRPr lang="fr-CA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altLang="zh-CN" smtClean="0"/>
              <a:t>Образец заголовка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altLang="zh-CN" noProof="0" smtClean="0"/>
              <a:t>Вставка рисунка</a:t>
            </a:r>
            <a:endParaRPr lang="fr-CA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altLang="zh-CN" smtClean="0"/>
              <a:t>Образец текста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06B57A-EB41-4413-875C-5EC73FE9A527}" type="datetimeFigureOut">
              <a:rPr lang="zh-CN" altLang="en-US"/>
              <a:pPr/>
              <a:t>2018-4-7</a:t>
            </a:fld>
            <a:endParaRPr lang="fr-CA" altLang="zh-CN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 altLang="zh-CN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40BB87-1B3E-4204-9450-229171E32306}" type="slidenum">
              <a:rPr lang="fr-CA" altLang="zh-CN"/>
              <a:pPr/>
              <a:t>‹#›</a:t>
            </a:fld>
            <a:endParaRPr lang="fr-CA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zh-CN" smtClean="0"/>
              <a:t>Cliquez pour modifier le style du titre</a:t>
            </a:r>
            <a:endParaRPr lang="fr-CA" altLang="zh-CN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zh-CN" smtClean="0"/>
              <a:t>Cliquez pour modifier les styles du texte du masque</a:t>
            </a:r>
          </a:p>
          <a:p>
            <a:pPr lvl="1"/>
            <a:r>
              <a:rPr lang="fr-FR" altLang="zh-CN" smtClean="0"/>
              <a:t>Deuxième niveau</a:t>
            </a:r>
          </a:p>
          <a:p>
            <a:pPr lvl="2"/>
            <a:r>
              <a:rPr lang="fr-FR" altLang="zh-CN" smtClean="0"/>
              <a:t>Troisième niveau</a:t>
            </a:r>
          </a:p>
          <a:p>
            <a:pPr lvl="3"/>
            <a:r>
              <a:rPr lang="fr-FR" altLang="zh-CN" smtClean="0"/>
              <a:t>Quatrième niveau</a:t>
            </a:r>
          </a:p>
          <a:p>
            <a:pPr lvl="4"/>
            <a:r>
              <a:rPr lang="fr-FR" altLang="zh-CN" smtClean="0"/>
              <a:t>Cinquième niveau</a:t>
            </a:r>
            <a:endParaRPr lang="fr-CA" altLang="zh-CN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7E1570F7-5DC2-4502-9867-102FFF456E35}" type="datetimeFigureOut">
              <a:rPr lang="zh-CN" altLang="en-US"/>
              <a:pPr/>
              <a:t>2018-4-7</a:t>
            </a:fld>
            <a:endParaRPr lang="fr-CA" altLang="zh-CN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fr-CA" altLang="zh-CN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28F04EAD-C416-4E4E-A7AD-1B7150B66968}" type="slidenum">
              <a:rPr lang="fr-CA" altLang="zh-CN"/>
              <a:pPr/>
              <a:t>‹#›</a:t>
            </a:fld>
            <a:endParaRPr lang="fr-CA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798513" y="357188"/>
            <a:ext cx="7488237" cy="1657350"/>
          </a:xfrm>
        </p:spPr>
        <p:txBody>
          <a:bodyPr/>
          <a:lstStyle/>
          <a:p>
            <a:r>
              <a:rPr lang="fr-CA" altLang="zh-CN" sz="6000" dirty="0" smtClean="0"/>
              <a:t>SWOT </a:t>
            </a:r>
            <a:r>
              <a:rPr lang="ru-RU" altLang="zh-CN" sz="6000" dirty="0" smtClean="0"/>
              <a:t>- анализ</a:t>
            </a:r>
            <a:endParaRPr lang="fr-CA" altLang="zh-CN" sz="6000" dirty="0" smtClean="0"/>
          </a:p>
        </p:txBody>
      </p:sp>
      <p:pic>
        <p:nvPicPr>
          <p:cNvPr id="4" name="Рисунок 3" descr="Biokimyo-F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4414" y="1500174"/>
            <a:ext cx="5497943" cy="111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43174" y="642918"/>
            <a:ext cx="59522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ru-RU" b="1" dirty="0" smtClean="0">
                <a:solidFill>
                  <a:srgbClr val="333399"/>
                </a:solidFill>
                <a:latin typeface="Times New Roman"/>
              </a:rPr>
              <a:t>ЗАКЛЮЧЕНИЯ по </a:t>
            </a:r>
            <a:r>
              <a:rPr lang="en-US" b="1" dirty="0" smtClean="0">
                <a:solidFill>
                  <a:srgbClr val="333399"/>
                </a:solidFill>
                <a:latin typeface="Times New Roman"/>
              </a:rPr>
              <a:t>SWOT </a:t>
            </a:r>
            <a:r>
              <a:rPr lang="en-US" b="1" dirty="0" smtClean="0">
                <a:solidFill>
                  <a:srgbClr val="333399"/>
                </a:solidFill>
                <a:latin typeface="Times New Roman"/>
              </a:rPr>
              <a:t>- </a:t>
            </a:r>
            <a:r>
              <a:rPr lang="ru-RU" b="1" dirty="0" smtClean="0">
                <a:solidFill>
                  <a:srgbClr val="333399"/>
                </a:solidFill>
                <a:latin typeface="Times New Roman"/>
              </a:rPr>
              <a:t>анализу </a:t>
            </a:r>
            <a:r>
              <a:rPr lang="ru-RU" b="1" dirty="0" smtClean="0">
                <a:solidFill>
                  <a:srgbClr val="333399"/>
                </a:solidFill>
                <a:latin typeface="Times New Roman"/>
              </a:rPr>
              <a:t>АО "</a:t>
            </a:r>
            <a:r>
              <a:rPr lang="en-US" b="1" dirty="0" smtClean="0">
                <a:solidFill>
                  <a:srgbClr val="333399"/>
                </a:solidFill>
                <a:latin typeface="Times New Roman"/>
              </a:rPr>
              <a:t>BIOKIMYO"</a:t>
            </a:r>
            <a:endParaRPr lang="en-US" b="1" dirty="0">
              <a:solidFill>
                <a:srgbClr val="333399"/>
              </a:solidFill>
              <a:latin typeface="Times New Roman"/>
            </a:endParaRPr>
          </a:p>
        </p:txBody>
      </p:sp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>
          <a:xfrm>
            <a:off x="468313" y="1071546"/>
            <a:ext cx="8229600" cy="5143536"/>
          </a:xfrm>
        </p:spPr>
        <p:txBody>
          <a:bodyPr/>
          <a:lstStyle/>
          <a:p>
            <a:pPr marL="92075" indent="379413" algn="just">
              <a:buNone/>
            </a:pPr>
            <a:r>
              <a:rPr lang="ru-RU" sz="2000" dirty="0" smtClean="0">
                <a:latin typeface="Times New Roman" pitchFamily="18" charset="0"/>
              </a:rPr>
              <a:t>Согласно проведенному </a:t>
            </a:r>
            <a:r>
              <a:rPr lang="en-US" sz="2000" dirty="0" smtClean="0">
                <a:latin typeface="Times New Roman"/>
              </a:rPr>
              <a:t>SWOT </a:t>
            </a:r>
            <a:r>
              <a:rPr lang="en-US" sz="2000" dirty="0" smtClean="0">
                <a:latin typeface="Times New Roman"/>
              </a:rPr>
              <a:t>– </a:t>
            </a:r>
            <a:r>
              <a:rPr lang="ru-RU" sz="2000" dirty="0" smtClean="0">
                <a:latin typeface="Times New Roman"/>
              </a:rPr>
              <a:t>анализу </a:t>
            </a:r>
            <a:r>
              <a:rPr lang="ru-RU" sz="2000" b="1" dirty="0" smtClean="0">
                <a:solidFill>
                  <a:srgbClr val="0033CC"/>
                </a:solidFill>
                <a:latin typeface="Times New Roman"/>
              </a:rPr>
              <a:t>угрозой</a:t>
            </a:r>
            <a:r>
              <a:rPr lang="ru-RU" sz="2000" dirty="0" smtClean="0">
                <a:latin typeface="Times New Roman"/>
              </a:rPr>
              <a:t> является появление нового конкурента или увеличение производственных мощностей производителей пищевого спирта. На </a:t>
            </a:r>
            <a:r>
              <a:rPr lang="ru-RU" sz="2000" dirty="0" err="1" smtClean="0">
                <a:latin typeface="Times New Roman"/>
              </a:rPr>
              <a:t>сегоднящний</a:t>
            </a:r>
            <a:r>
              <a:rPr lang="ru-RU" sz="2000" dirty="0" smtClean="0">
                <a:latin typeface="Times New Roman"/>
              </a:rPr>
              <a:t> день в Республике работает кроме АО «</a:t>
            </a:r>
            <a:r>
              <a:rPr lang="en-US" sz="2000" dirty="0" smtClean="0">
                <a:latin typeface="Times New Roman"/>
              </a:rPr>
              <a:t>BIOKIMYO</a:t>
            </a:r>
            <a:r>
              <a:rPr lang="ru-RU" sz="2000" dirty="0" smtClean="0">
                <a:latin typeface="Times New Roman"/>
              </a:rPr>
              <a:t>» три предприятия производителей спирта: в Ташкенте АО «</a:t>
            </a:r>
            <a:r>
              <a:rPr lang="ru-RU" sz="2000" dirty="0" err="1" smtClean="0">
                <a:latin typeface="Times New Roman"/>
              </a:rPr>
              <a:t>Бектемир</a:t>
            </a:r>
            <a:r>
              <a:rPr lang="ru-RU" sz="2000" dirty="0" smtClean="0">
                <a:latin typeface="Times New Roman"/>
              </a:rPr>
              <a:t> спирт завод», в Коканде АО «</a:t>
            </a:r>
            <a:r>
              <a:rPr lang="ru-RU" sz="2000" dirty="0" err="1" smtClean="0">
                <a:latin typeface="Times New Roman"/>
              </a:rPr>
              <a:t>Кокандспирт</a:t>
            </a:r>
            <a:r>
              <a:rPr lang="ru-RU" sz="2000" dirty="0" smtClean="0">
                <a:latin typeface="Times New Roman"/>
              </a:rPr>
              <a:t>» и в Андижане АО «Андижан </a:t>
            </a:r>
            <a:r>
              <a:rPr lang="ru-RU" sz="2000" dirty="0" err="1" smtClean="0">
                <a:latin typeface="Times New Roman"/>
              </a:rPr>
              <a:t>биокимё</a:t>
            </a:r>
            <a:r>
              <a:rPr lang="ru-RU" sz="2000" dirty="0" smtClean="0">
                <a:latin typeface="Times New Roman"/>
              </a:rPr>
              <a:t> заводи». Все предприятия работают на 70% мощности и потребность обеспечена. Увеличение мощностей работающих предприятий или строительство нового завода по производству спирта приведет к уменьшению мощности, и в итоге низкая рентабельность и банкротство.</a:t>
            </a:r>
          </a:p>
          <a:p>
            <a:pPr marL="92075" indent="379413" algn="just">
              <a:buNone/>
            </a:pPr>
            <a:r>
              <a:rPr lang="ru-RU" altLang="zh-CN" sz="2000" dirty="0" smtClean="0">
                <a:latin typeface="Times New Roman"/>
              </a:rPr>
              <a:t>Для усовершенствования своих </a:t>
            </a:r>
            <a:r>
              <a:rPr lang="ru-RU" altLang="zh-CN" sz="2000" b="1" dirty="0" smtClean="0">
                <a:solidFill>
                  <a:srgbClr val="0033CC"/>
                </a:solidFill>
                <a:latin typeface="Times New Roman"/>
              </a:rPr>
              <a:t>возможностей</a:t>
            </a:r>
            <a:r>
              <a:rPr lang="ru-RU" altLang="zh-CN" sz="2000" dirty="0" smtClean="0">
                <a:latin typeface="Times New Roman"/>
              </a:rPr>
              <a:t> на сегодняшний день </a:t>
            </a:r>
            <a:r>
              <a:rPr lang="ru-RU" sz="2000" dirty="0" smtClean="0">
                <a:latin typeface="Times New Roman"/>
              </a:rPr>
              <a:t>АО «</a:t>
            </a:r>
            <a:r>
              <a:rPr lang="en-US" sz="2000" dirty="0" smtClean="0">
                <a:latin typeface="Times New Roman"/>
              </a:rPr>
              <a:t>BIOKIMYO</a:t>
            </a:r>
            <a:r>
              <a:rPr lang="ru-RU" sz="2000" dirty="0" smtClean="0">
                <a:latin typeface="Times New Roman"/>
              </a:rPr>
              <a:t>» </a:t>
            </a:r>
            <a:r>
              <a:rPr lang="ru-RU" sz="2000" dirty="0" smtClean="0">
                <a:latin typeface="Times New Roman"/>
              </a:rPr>
              <a:t>изучает внешний рынок для поставки продукции на экспорт. Проведены все мероприятия для расширения ассортимента. То есть готовятся техническая документация по производству спирта сорта Альфа и произведена пробная партия. Успешно прошла дегустацию.</a:t>
            </a:r>
            <a:endParaRPr lang="en-US" altLang="zh-CN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43174" y="642918"/>
            <a:ext cx="59522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ru-RU" b="1" dirty="0" smtClean="0">
                <a:solidFill>
                  <a:srgbClr val="333399"/>
                </a:solidFill>
                <a:latin typeface="Times New Roman"/>
              </a:rPr>
              <a:t>ЗАКЛЮЧЕНИЯ по </a:t>
            </a:r>
            <a:r>
              <a:rPr lang="en-US" b="1" dirty="0" smtClean="0">
                <a:solidFill>
                  <a:srgbClr val="333399"/>
                </a:solidFill>
                <a:latin typeface="Times New Roman"/>
              </a:rPr>
              <a:t>SWOT </a:t>
            </a:r>
            <a:r>
              <a:rPr lang="en-US" b="1" dirty="0" smtClean="0">
                <a:solidFill>
                  <a:srgbClr val="333399"/>
                </a:solidFill>
                <a:latin typeface="Times New Roman"/>
              </a:rPr>
              <a:t>- </a:t>
            </a:r>
            <a:r>
              <a:rPr lang="ru-RU" b="1" dirty="0" smtClean="0">
                <a:solidFill>
                  <a:srgbClr val="333399"/>
                </a:solidFill>
                <a:latin typeface="Times New Roman"/>
              </a:rPr>
              <a:t>анализу </a:t>
            </a:r>
            <a:r>
              <a:rPr lang="ru-RU" b="1" dirty="0" smtClean="0">
                <a:solidFill>
                  <a:srgbClr val="333399"/>
                </a:solidFill>
                <a:latin typeface="Times New Roman"/>
              </a:rPr>
              <a:t>АО "</a:t>
            </a:r>
            <a:r>
              <a:rPr lang="en-US" b="1" dirty="0" smtClean="0">
                <a:solidFill>
                  <a:srgbClr val="333399"/>
                </a:solidFill>
                <a:latin typeface="Times New Roman"/>
              </a:rPr>
              <a:t>BIOKIMYO"</a:t>
            </a:r>
            <a:endParaRPr lang="en-US" b="1" dirty="0">
              <a:solidFill>
                <a:srgbClr val="333399"/>
              </a:solidFill>
              <a:latin typeface="Times New Roman"/>
            </a:endParaRPr>
          </a:p>
        </p:txBody>
      </p:sp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>
          <a:xfrm>
            <a:off x="468313" y="1071546"/>
            <a:ext cx="8229600" cy="5143536"/>
          </a:xfrm>
        </p:spPr>
        <p:txBody>
          <a:bodyPr/>
          <a:lstStyle/>
          <a:p>
            <a:pPr marL="92075" indent="379413" algn="just">
              <a:buNone/>
            </a:pPr>
            <a:r>
              <a:rPr lang="ru-RU" sz="2000" dirty="0" smtClean="0">
                <a:latin typeface="Times New Roman"/>
              </a:rPr>
              <a:t>Решен вопрос один из </a:t>
            </a:r>
            <a:r>
              <a:rPr lang="ru-RU" sz="2000" b="1" dirty="0" smtClean="0">
                <a:solidFill>
                  <a:srgbClr val="0033CC"/>
                </a:solidFill>
                <a:latin typeface="Times New Roman"/>
              </a:rPr>
              <a:t>слабых</a:t>
            </a:r>
            <a:r>
              <a:rPr lang="ru-RU" sz="2000" dirty="0" smtClean="0">
                <a:solidFill>
                  <a:srgbClr val="0033CC"/>
                </a:solidFill>
                <a:latin typeface="Times New Roman"/>
              </a:rPr>
              <a:t> </a:t>
            </a:r>
            <a:r>
              <a:rPr lang="ru-RU" sz="2000" dirty="0" smtClean="0">
                <a:latin typeface="Times New Roman"/>
              </a:rPr>
              <a:t>сторон предприятия зависимость от поставщиков комплектующих запасных частей.</a:t>
            </a:r>
          </a:p>
          <a:p>
            <a:pPr marL="92075" indent="379413" algn="just">
              <a:buNone/>
            </a:pPr>
            <a:r>
              <a:rPr lang="ru-RU" sz="2000" dirty="0" smtClean="0">
                <a:latin typeface="Times New Roman"/>
              </a:rPr>
              <a:t>Комплектующие запасные части оборудований не производящиеся в Республике Узбекистан будут импортироваться в короткие сроки, так как в Республике Узбекистан налажена свободная конвертация волюты.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SWOT</a:t>
            </a:r>
            <a:r>
              <a:rPr lang="en-US" altLang="zh-CN" dirty="0" smtClean="0">
                <a:solidFill>
                  <a:srgbClr val="FFFFFF"/>
                </a:solidFill>
              </a:rPr>
              <a:t> </a:t>
            </a:r>
            <a:r>
              <a:rPr lang="ru-RU" altLang="zh-CN" dirty="0" smtClean="0"/>
              <a:t>- анализ</a:t>
            </a:r>
            <a:endParaRPr lang="zh-CN" altLang="en-US" dirty="0" smtClean="0"/>
          </a:p>
        </p:txBody>
      </p:sp>
      <p:pic>
        <p:nvPicPr>
          <p:cNvPr id="10" name="Рисунок 9" descr="SWOT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7356" y="1500174"/>
            <a:ext cx="5524500" cy="44196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/>
          </p:cNvSpPr>
          <p:nvPr>
            <p:ph type="title"/>
          </p:nvPr>
        </p:nvSpPr>
        <p:spPr>
          <a:xfrm>
            <a:off x="571472" y="571480"/>
            <a:ext cx="8229600" cy="1143001"/>
          </a:xfrm>
        </p:spPr>
        <p:txBody>
          <a:bodyPr/>
          <a:lstStyle/>
          <a:p>
            <a:r>
              <a:rPr lang="en-US" altLang="zh-CN" dirty="0" smtClean="0"/>
              <a:t>SWOT:</a:t>
            </a:r>
            <a:r>
              <a:rPr lang="ru-RU" altLang="zh-CN" dirty="0" smtClean="0"/>
              <a:t>Описание</a:t>
            </a:r>
            <a:endParaRPr lang="zh-CN" altLang="en-US" dirty="0" smtClean="0"/>
          </a:p>
        </p:txBody>
      </p:sp>
      <p:sp>
        <p:nvSpPr>
          <p:cNvPr id="4099" name="Rectangle 3"/>
          <p:cNvSpPr>
            <a:spLocks noGrp="1"/>
          </p:cNvSpPr>
          <p:nvPr>
            <p:ph type="body" idx="1"/>
          </p:nvPr>
        </p:nvSpPr>
        <p:spPr>
          <a:xfrm>
            <a:off x="457200" y="1643050"/>
            <a:ext cx="8229600" cy="4483113"/>
          </a:xfrm>
        </p:spPr>
        <p:txBody>
          <a:bodyPr/>
          <a:lstStyle/>
          <a:p>
            <a:pPr marL="3175" indent="379413">
              <a:lnSpc>
                <a:spcPct val="120000"/>
              </a:lnSpc>
              <a:buNone/>
            </a:pPr>
            <a:r>
              <a:rPr lang="ru-RU" sz="2000" dirty="0" smtClean="0"/>
              <a:t>Для того чтобы получить ясную оценку сил предприятия и ситуации на рынке, существует SWOT-анализ. SWOT-анализ - это определение сильных и слабых сторон предприятия, а также возможностей и угроз, исходящих из его ближайшего окружения (внешней среды). </a:t>
            </a:r>
          </a:p>
          <a:p>
            <a:pPr marL="3175" indent="379413">
              <a:lnSpc>
                <a:spcPct val="120000"/>
              </a:lnSpc>
              <a:buNone/>
            </a:pPr>
            <a:r>
              <a:rPr lang="ru-RU" sz="2000" dirty="0" smtClean="0"/>
              <a:t>SWOT анализ состоит из SWOT-анализ – это аббревиатура из четырех английских слов: </a:t>
            </a:r>
          </a:p>
          <a:p>
            <a:pPr marL="1079500">
              <a:lnSpc>
                <a:spcPct val="120000"/>
              </a:lnSpc>
            </a:pPr>
            <a:r>
              <a:rPr lang="ru-RU" sz="2000" dirty="0" smtClean="0"/>
              <a:t>S - Strengths-Сильные стороны, </a:t>
            </a:r>
          </a:p>
          <a:p>
            <a:pPr marL="1079500">
              <a:lnSpc>
                <a:spcPct val="120000"/>
              </a:lnSpc>
            </a:pPr>
            <a:r>
              <a:rPr lang="ru-RU" sz="2000" dirty="0" smtClean="0"/>
              <a:t>W - Weaknesses-Слабые стороны,</a:t>
            </a:r>
          </a:p>
          <a:p>
            <a:pPr marL="1079500">
              <a:lnSpc>
                <a:spcPct val="120000"/>
              </a:lnSpc>
            </a:pPr>
            <a:r>
              <a:rPr lang="ru-RU" sz="2000" dirty="0" smtClean="0"/>
              <a:t>O - Opportunities-Возможности, </a:t>
            </a:r>
          </a:p>
          <a:p>
            <a:pPr marL="1079500">
              <a:lnSpc>
                <a:spcPct val="120000"/>
              </a:lnSpc>
            </a:pPr>
            <a:r>
              <a:rPr lang="ru-RU" sz="2000" dirty="0" smtClean="0"/>
              <a:t>T - Threats-Угрозы</a:t>
            </a:r>
            <a:r>
              <a:rPr lang="en-US" altLang="zh-CN" sz="2000" dirty="0" smtClean="0">
                <a:latin typeface="Arial" charset="0"/>
              </a:rPr>
              <a:t>. </a:t>
            </a:r>
          </a:p>
          <a:p>
            <a:pPr>
              <a:lnSpc>
                <a:spcPct val="120000"/>
              </a:lnSpc>
              <a:buNone/>
            </a:pPr>
            <a:endParaRPr lang="en-US" altLang="zh-CN" sz="2000" dirty="0" smtClean="0">
              <a:latin typeface="Arial" charset="0"/>
            </a:endParaRPr>
          </a:p>
          <a:p>
            <a:pPr>
              <a:lnSpc>
                <a:spcPct val="80000"/>
              </a:lnSpc>
            </a:pPr>
            <a:endParaRPr lang="zh-CN" altLang="en-US" sz="20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>
          <a:xfrm>
            <a:off x="1" y="630238"/>
            <a:ext cx="6215074" cy="1143000"/>
          </a:xfrm>
        </p:spPr>
        <p:txBody>
          <a:bodyPr/>
          <a:lstStyle/>
          <a:p>
            <a:pPr algn="l"/>
            <a:r>
              <a:rPr lang="en-US" altLang="zh-CN" dirty="0" smtClean="0"/>
              <a:t>SWOT: </a:t>
            </a:r>
            <a:r>
              <a:rPr lang="ru-RU" altLang="zh-CN" dirty="0" smtClean="0"/>
              <a:t>Внутренняя среда</a:t>
            </a:r>
            <a:endParaRPr lang="fr-CA" altLang="zh-CN" dirty="0" smtClean="0"/>
          </a:p>
        </p:txBody>
      </p:sp>
      <p:sp>
        <p:nvSpPr>
          <p:cNvPr id="5123" name="Espace réservé du contenu 2"/>
          <p:cNvSpPr>
            <a:spLocks noGrp="1"/>
          </p:cNvSpPr>
          <p:nvPr>
            <p:ph idx="1"/>
          </p:nvPr>
        </p:nvSpPr>
        <p:spPr>
          <a:xfrm>
            <a:off x="571472" y="1714488"/>
            <a:ext cx="7858180" cy="4479937"/>
          </a:xfrm>
        </p:spPr>
        <p:txBody>
          <a:bodyPr/>
          <a:lstStyle/>
          <a:p>
            <a:r>
              <a:rPr lang="ru-RU" altLang="zh-CN" dirty="0" smtClean="0"/>
              <a:t>Сильные стороны (</a:t>
            </a:r>
            <a:r>
              <a:rPr lang="en-US" altLang="zh-CN" dirty="0" smtClean="0"/>
              <a:t>Strengths</a:t>
            </a:r>
            <a:r>
              <a:rPr lang="ru-RU" altLang="zh-CN" dirty="0" smtClean="0"/>
              <a:t>)</a:t>
            </a:r>
            <a:endParaRPr lang="fr-CA" altLang="zh-CN" dirty="0" smtClean="0">
              <a:solidFill>
                <a:srgbClr val="404040"/>
              </a:solidFill>
            </a:endParaRPr>
          </a:p>
          <a:p>
            <a:pPr lvl="1"/>
            <a:r>
              <a:rPr lang="ru-RU" sz="2400" dirty="0" smtClean="0"/>
              <a:t>преимущества организации; </a:t>
            </a:r>
          </a:p>
          <a:p>
            <a:pPr lvl="1">
              <a:buNone/>
            </a:pPr>
            <a:endParaRPr lang="ru-RU" altLang="zh-CN" sz="2000" dirty="0" smtClean="0">
              <a:solidFill>
                <a:srgbClr val="404040"/>
              </a:solidFill>
            </a:endParaRPr>
          </a:p>
          <a:p>
            <a:pPr lvl="1">
              <a:buNone/>
            </a:pPr>
            <a:endParaRPr lang="ru-RU" altLang="zh-CN" sz="2000" dirty="0" smtClean="0">
              <a:solidFill>
                <a:srgbClr val="404040"/>
              </a:solidFill>
            </a:endParaRPr>
          </a:p>
          <a:p>
            <a:pPr lvl="1">
              <a:buNone/>
            </a:pPr>
            <a:endParaRPr lang="fr-CA" altLang="zh-CN" sz="2000" dirty="0" smtClean="0">
              <a:solidFill>
                <a:srgbClr val="404040"/>
              </a:solidFill>
            </a:endParaRPr>
          </a:p>
          <a:p>
            <a:r>
              <a:rPr lang="ru-RU" altLang="zh-CN" dirty="0" smtClean="0"/>
              <a:t>Слабые стороны (</a:t>
            </a:r>
            <a:r>
              <a:rPr lang="en-US" altLang="zh-CN" dirty="0" smtClean="0"/>
              <a:t>Weakness</a:t>
            </a:r>
            <a:r>
              <a:rPr lang="ru-RU" altLang="zh-CN" dirty="0" smtClean="0"/>
              <a:t>)</a:t>
            </a:r>
            <a:endParaRPr lang="fr-CA" altLang="zh-CN" dirty="0" smtClean="0">
              <a:solidFill>
                <a:srgbClr val="404040"/>
              </a:solidFill>
            </a:endParaRPr>
          </a:p>
          <a:p>
            <a:pPr lvl="1"/>
            <a:r>
              <a:rPr lang="ru-RU" sz="2400" dirty="0" smtClean="0"/>
              <a:t>недостатки организации;</a:t>
            </a:r>
            <a:endParaRPr lang="fr-CA" altLang="zh-CN" sz="2400" dirty="0" smtClean="0">
              <a:solidFill>
                <a:schemeClr val="folHlink"/>
              </a:solidFill>
            </a:endParaRPr>
          </a:p>
        </p:txBody>
      </p:sp>
      <p:pic>
        <p:nvPicPr>
          <p:cNvPr id="4" name="Рисунок 3" descr="swot-1.jpg"/>
          <p:cNvPicPr>
            <a:picLocks noChangeAspect="1"/>
          </p:cNvPicPr>
          <p:nvPr/>
        </p:nvPicPr>
        <p:blipFill>
          <a:blip r:embed="rId2"/>
          <a:srcRect t="10165" r="38667" b="8791"/>
          <a:stretch>
            <a:fillRect/>
          </a:stretch>
        </p:blipFill>
        <p:spPr>
          <a:xfrm>
            <a:off x="6237975" y="571480"/>
            <a:ext cx="2906025" cy="2880000"/>
          </a:xfrm>
          <a:prstGeom prst="rect">
            <a:avLst/>
          </a:prstGeom>
        </p:spPr>
      </p:pic>
      <p:pic>
        <p:nvPicPr>
          <p:cNvPr id="5" name="Рисунок 4" descr="swot-2.jpg"/>
          <p:cNvPicPr>
            <a:picLocks noChangeAspect="1"/>
          </p:cNvPicPr>
          <p:nvPr/>
        </p:nvPicPr>
        <p:blipFill>
          <a:blip r:embed="rId3"/>
          <a:srcRect t="9615" r="39148" b="13461"/>
          <a:stretch>
            <a:fillRect/>
          </a:stretch>
        </p:blipFill>
        <p:spPr>
          <a:xfrm>
            <a:off x="6106289" y="3429000"/>
            <a:ext cx="3037711" cy="288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re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algn="l"/>
            <a:r>
              <a:rPr lang="en-US" altLang="zh-CN" dirty="0" smtClean="0"/>
              <a:t>SWOT: </a:t>
            </a:r>
            <a:r>
              <a:rPr lang="ru-RU" altLang="zh-CN" dirty="0" smtClean="0"/>
              <a:t>Внешняя среда</a:t>
            </a:r>
            <a:endParaRPr lang="fr-CA" altLang="zh-CN" dirty="0" smtClean="0"/>
          </a:p>
        </p:txBody>
      </p:sp>
      <p:sp>
        <p:nvSpPr>
          <p:cNvPr id="6147" name="Espace réservé du contenu 2"/>
          <p:cNvSpPr>
            <a:spLocks noGrp="1"/>
          </p:cNvSpPr>
          <p:nvPr>
            <p:ph idx="1"/>
          </p:nvPr>
        </p:nvSpPr>
        <p:spPr>
          <a:xfrm>
            <a:off x="457200" y="1268413"/>
            <a:ext cx="6329378" cy="4357687"/>
          </a:xfrm>
        </p:spPr>
        <p:txBody>
          <a:bodyPr/>
          <a:lstStyle/>
          <a:p>
            <a:r>
              <a:rPr lang="ru-RU" dirty="0" smtClean="0"/>
              <a:t>Возможности (</a:t>
            </a:r>
            <a:r>
              <a:rPr lang="en-US" altLang="zh-CN" dirty="0" smtClean="0"/>
              <a:t>Opportunities</a:t>
            </a:r>
            <a:r>
              <a:rPr lang="ru-RU" altLang="zh-CN" dirty="0" smtClean="0"/>
              <a:t>)</a:t>
            </a:r>
            <a:endParaRPr lang="en-US" altLang="zh-CN" dirty="0" smtClean="0"/>
          </a:p>
          <a:p>
            <a:pPr lvl="1"/>
            <a:r>
              <a:rPr lang="ru-RU" sz="2000" dirty="0" smtClean="0"/>
              <a:t>факторы внешней среды, использование которых создаст преимущества организации на рынке</a:t>
            </a:r>
          </a:p>
          <a:p>
            <a:pPr lvl="1">
              <a:buNone/>
            </a:pPr>
            <a:endParaRPr lang="en-US" altLang="zh-CN" sz="2000" dirty="0" smtClean="0"/>
          </a:p>
          <a:p>
            <a:r>
              <a:rPr lang="ru-RU" dirty="0" smtClean="0"/>
              <a:t>Угрозы (</a:t>
            </a:r>
            <a:r>
              <a:rPr lang="en-US" altLang="zh-CN" dirty="0" smtClean="0"/>
              <a:t>Threats</a:t>
            </a:r>
            <a:r>
              <a:rPr lang="ru-RU" altLang="zh-CN" dirty="0" smtClean="0"/>
              <a:t>)</a:t>
            </a:r>
            <a:endParaRPr lang="en-US" altLang="zh-CN" dirty="0" smtClean="0"/>
          </a:p>
          <a:p>
            <a:pPr lvl="1"/>
            <a:r>
              <a:rPr lang="ru-RU" sz="2000" dirty="0" smtClean="0"/>
              <a:t>факторы, которые могут потенциально ухудшить положение организации на рынке </a:t>
            </a:r>
            <a:r>
              <a:rPr lang="en-US" altLang="zh-CN" sz="2000" dirty="0" smtClean="0"/>
              <a:t> </a:t>
            </a:r>
          </a:p>
          <a:p>
            <a:pPr lvl="1">
              <a:buNone/>
            </a:pPr>
            <a:endParaRPr lang="fr-CA" altLang="zh-CN" sz="2000" dirty="0" smtClean="0">
              <a:solidFill>
                <a:srgbClr val="404040"/>
              </a:solidFill>
            </a:endParaRPr>
          </a:p>
        </p:txBody>
      </p:sp>
      <p:pic>
        <p:nvPicPr>
          <p:cNvPr id="4" name="Рисунок 3" descr="swot-3.jpg"/>
          <p:cNvPicPr>
            <a:picLocks noChangeAspect="1"/>
          </p:cNvPicPr>
          <p:nvPr/>
        </p:nvPicPr>
        <p:blipFill>
          <a:blip r:embed="rId2"/>
          <a:srcRect t="10165" r="54121" b="8791"/>
          <a:stretch>
            <a:fillRect/>
          </a:stretch>
        </p:blipFill>
        <p:spPr>
          <a:xfrm>
            <a:off x="6888679" y="428604"/>
            <a:ext cx="2255321" cy="2988000"/>
          </a:xfrm>
          <a:prstGeom prst="rect">
            <a:avLst/>
          </a:prstGeom>
        </p:spPr>
      </p:pic>
      <p:pic>
        <p:nvPicPr>
          <p:cNvPr id="5" name="Рисунок 4" descr="swot-4.jpg"/>
          <p:cNvPicPr>
            <a:picLocks noChangeAspect="1"/>
          </p:cNvPicPr>
          <p:nvPr/>
        </p:nvPicPr>
        <p:blipFill>
          <a:blip r:embed="rId3"/>
          <a:srcRect t="11538" r="51030" b="10165"/>
          <a:stretch>
            <a:fillRect/>
          </a:stretch>
        </p:blipFill>
        <p:spPr>
          <a:xfrm>
            <a:off x="6886800" y="3500438"/>
            <a:ext cx="2257200" cy="270676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r>
              <a:rPr lang="en-GB" altLang="zh-CN" sz="4800" dirty="0" smtClean="0"/>
              <a:t>SWOT </a:t>
            </a:r>
            <a:r>
              <a:rPr lang="ru-RU" altLang="zh-CN" sz="4800" dirty="0" smtClean="0"/>
              <a:t>-МАТРИЦА</a:t>
            </a:r>
            <a:endParaRPr lang="zh-CN" altLang="en-US" sz="4800" dirty="0" smtClean="0"/>
          </a:p>
        </p:txBody>
      </p:sp>
      <p:graphicFrame>
        <p:nvGraphicFramePr>
          <p:cNvPr id="19460" name="Group 4"/>
          <p:cNvGraphicFramePr>
            <a:graphicFrameLocks noGrp="1"/>
          </p:cNvGraphicFramePr>
          <p:nvPr>
            <p:ph idx="1"/>
          </p:nvPr>
        </p:nvGraphicFramePr>
        <p:xfrm>
          <a:off x="457200" y="1196975"/>
          <a:ext cx="8229600" cy="4692968"/>
        </p:xfrm>
        <a:graphic>
          <a:graphicData uri="http://schemas.openxmlformats.org/drawingml/2006/table">
            <a:tbl>
              <a:tblPr/>
              <a:tblGrid>
                <a:gridCol w="2905125"/>
                <a:gridCol w="2581275"/>
                <a:gridCol w="2743200"/>
              </a:tblGrid>
              <a:tr h="1387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zh-CN" alt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ru-RU" altLang="zh-CN" sz="3200" dirty="0" smtClean="0"/>
                        <a:t>Сильные стороны </a:t>
                      </a:r>
                      <a:r>
                        <a:rPr kumimoji="0" lang="en-GB" altLang="zh-CN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charset="-122"/>
                        </a:rPr>
                        <a:t>Strengths</a:t>
                      </a:r>
                      <a:endParaRPr kumimoji="0" lang="en-US" altLang="zh-CN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ru-RU" altLang="zh-CN" sz="3200" dirty="0" smtClean="0"/>
                        <a:t>Слабые стороны </a:t>
                      </a:r>
                      <a:r>
                        <a:rPr kumimoji="0" lang="en-GB" altLang="zh-CN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charset="-122"/>
                        </a:rPr>
                        <a:t>Weaknesses</a:t>
                      </a:r>
                      <a:endParaRPr kumimoji="0" lang="en-US" altLang="zh-CN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70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ru-RU" sz="3200" dirty="0" smtClean="0"/>
                        <a:t>Возможности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altLang="zh-CN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charset="-122"/>
                        </a:rPr>
                        <a:t>Opportunities</a:t>
                      </a:r>
                      <a:endParaRPr kumimoji="0" lang="en-US" altLang="zh-CN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altLang="zh-C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alibri" pitchFamily="34" charset="0"/>
                          <a:ea typeface="宋体" charset="-122"/>
                        </a:rPr>
                        <a:t>S-O : </a:t>
                      </a:r>
                      <a:endParaRPr kumimoji="0" lang="ru-RU" altLang="zh-CN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altLang="zh-C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alibri" pitchFamily="34" charset="0"/>
                          <a:ea typeface="宋体" charset="-122"/>
                        </a:rPr>
                        <a:t>сила и возможности</a:t>
                      </a:r>
                      <a:endParaRPr kumimoji="0" lang="en-US" altLang="zh-CN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altLang="zh-C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alibri" pitchFamily="34" charset="0"/>
                          <a:ea typeface="宋体" charset="-122"/>
                        </a:rPr>
                        <a:t>W-O: </a:t>
                      </a:r>
                      <a:endParaRPr kumimoji="0" lang="ru-RU" altLang="zh-CN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ru-RU" sz="2400" b="1" u="none" kern="1200" dirty="0" smtClean="0">
                          <a:solidFill>
                            <a:srgbClr val="0033CC"/>
                          </a:solidFill>
                          <a:latin typeface="+mn-lt"/>
                          <a:ea typeface="+mn-ea"/>
                          <a:cs typeface="+mn-cs"/>
                        </a:rPr>
                        <a:t>слабость и возможности</a:t>
                      </a:r>
                      <a:endParaRPr kumimoji="0" lang="en-US" altLang="zh-CN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6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ru-RU" sz="3200" dirty="0" smtClean="0"/>
                        <a:t>Угрозы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altLang="zh-CN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charset="-122"/>
                        </a:rPr>
                        <a:t>Threats</a:t>
                      </a:r>
                      <a:endParaRPr kumimoji="0" lang="en-US" altLang="zh-CN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altLang="zh-C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alibri" pitchFamily="34" charset="0"/>
                          <a:ea typeface="宋体" charset="-122"/>
                        </a:rPr>
                        <a:t>S-T :</a:t>
                      </a:r>
                      <a:endParaRPr kumimoji="0" lang="ru-RU" altLang="zh-CN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altLang="zh-C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alibri" pitchFamily="34" charset="0"/>
                          <a:ea typeface="宋体" charset="-122"/>
                        </a:rPr>
                        <a:t>Сила и угрозы</a:t>
                      </a:r>
                      <a:endParaRPr kumimoji="0" lang="en-US" altLang="zh-CN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altLang="zh-C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alibri" pitchFamily="34" charset="0"/>
                          <a:ea typeface="宋体" charset="-122"/>
                        </a:rPr>
                        <a:t>W-T: </a:t>
                      </a:r>
                      <a:endParaRPr kumimoji="0" lang="ru-RU" altLang="zh-CN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altLang="zh-C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alibri" pitchFamily="34" charset="0"/>
                          <a:ea typeface="宋体" charset="-122"/>
                        </a:rPr>
                        <a:t>Слабость и угрозы</a:t>
                      </a:r>
                      <a:endParaRPr kumimoji="0" lang="en-US" altLang="zh-CN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Calibri" pitchFamily="34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sz="6000" smtClean="0"/>
              <a:t>SWOT strategies</a:t>
            </a:r>
            <a:endParaRPr lang="zh-CN" altLang="en-US" sz="6000" smtClean="0"/>
          </a:p>
        </p:txBody>
      </p:sp>
      <p:sp>
        <p:nvSpPr>
          <p:cNvPr id="8195" name="Rectangle 3"/>
          <p:cNvSpPr>
            <a:spLocks noGrp="1"/>
          </p:cNvSpPr>
          <p:nvPr>
            <p:ph type="body" idx="1"/>
          </p:nvPr>
        </p:nvSpPr>
        <p:spPr>
          <a:xfrm>
            <a:off x="500034" y="1428736"/>
            <a:ext cx="8229600" cy="4357718"/>
          </a:xfrm>
        </p:spPr>
        <p:txBody>
          <a:bodyPr/>
          <a:lstStyle/>
          <a:p>
            <a:pPr lvl="0">
              <a:spcBef>
                <a:spcPts val="600"/>
              </a:spcBef>
            </a:pPr>
            <a:r>
              <a:rPr lang="en-GB" altLang="zh-CN" sz="2000" b="1" dirty="0" smtClean="0">
                <a:solidFill>
                  <a:srgbClr val="0033CC"/>
                </a:solidFill>
              </a:rPr>
              <a:t>S-O strategies</a:t>
            </a:r>
            <a:r>
              <a:rPr lang="ru-RU" altLang="zh-CN" sz="2000" b="1" dirty="0" smtClean="0">
                <a:solidFill>
                  <a:srgbClr val="0033CC"/>
                </a:solidFill>
              </a:rPr>
              <a:t> (</a:t>
            </a:r>
            <a:r>
              <a:rPr lang="ru-RU" altLang="zh-CN" sz="2000" b="1" dirty="0" smtClean="0">
                <a:solidFill>
                  <a:srgbClr val="0033CC"/>
                </a:solidFill>
                <a:latin typeface="Calibri" pitchFamily="34" charset="0"/>
                <a:ea typeface="宋体" charset="-122"/>
              </a:rPr>
              <a:t>сила и возможности)</a:t>
            </a:r>
            <a:r>
              <a:rPr lang="en-GB" altLang="zh-CN" sz="2000" dirty="0" smtClean="0"/>
              <a:t>: </a:t>
            </a:r>
            <a:r>
              <a:rPr lang="ru-RU" altLang="zh-CN" sz="2000" dirty="0" smtClean="0"/>
              <a:t>С</a:t>
            </a:r>
            <a:r>
              <a:rPr lang="ru-RU" sz="2000" dirty="0" smtClean="0"/>
              <a:t>тратегия по использованию сильных сторон предприятия, для того чтобы получить результат от возможностей, выявленных во внешней среде</a:t>
            </a:r>
            <a:endParaRPr lang="en-GB" altLang="zh-CN" sz="2000" dirty="0" smtClean="0"/>
          </a:p>
          <a:p>
            <a:pPr lvl="0">
              <a:spcBef>
                <a:spcPts val="600"/>
              </a:spcBef>
            </a:pPr>
            <a:r>
              <a:rPr lang="en-GB" altLang="zh-CN" sz="2000" b="1" dirty="0" smtClean="0">
                <a:solidFill>
                  <a:srgbClr val="0033CC"/>
                </a:solidFill>
              </a:rPr>
              <a:t>S-T strategies</a:t>
            </a:r>
            <a:r>
              <a:rPr lang="ru-RU" altLang="zh-CN" sz="2000" b="1" dirty="0" smtClean="0">
                <a:solidFill>
                  <a:srgbClr val="0033CC"/>
                </a:solidFill>
              </a:rPr>
              <a:t> (</a:t>
            </a:r>
            <a:r>
              <a:rPr lang="ru-RU" sz="2000" b="1" dirty="0" smtClean="0">
                <a:solidFill>
                  <a:srgbClr val="0033CC"/>
                </a:solidFill>
              </a:rPr>
              <a:t>слабость и возможности)</a:t>
            </a:r>
            <a:r>
              <a:rPr lang="en-GB" altLang="zh-CN" sz="2000" dirty="0" smtClean="0"/>
              <a:t>: </a:t>
            </a:r>
            <a:r>
              <a:rPr lang="ru-RU" sz="2000" dirty="0" smtClean="0"/>
              <a:t>Стратегия должна предполагать использование сильных сторон предприятия для устранения угроз</a:t>
            </a:r>
            <a:endParaRPr lang="en-GB" altLang="zh-CN" sz="2000" dirty="0" smtClean="0"/>
          </a:p>
          <a:p>
            <a:pPr lvl="0">
              <a:spcBef>
                <a:spcPts val="600"/>
              </a:spcBef>
            </a:pPr>
            <a:r>
              <a:rPr lang="en-GB" altLang="zh-CN" sz="2000" b="1" dirty="0" smtClean="0">
                <a:solidFill>
                  <a:srgbClr val="0033CC"/>
                </a:solidFill>
              </a:rPr>
              <a:t>W-O strategies</a:t>
            </a:r>
            <a:r>
              <a:rPr lang="ru-RU" altLang="zh-CN" sz="2000" b="1" dirty="0" smtClean="0">
                <a:solidFill>
                  <a:srgbClr val="0033CC"/>
                </a:solidFill>
              </a:rPr>
              <a:t> (</a:t>
            </a:r>
            <a:r>
              <a:rPr lang="ru-RU" altLang="zh-CN" sz="2000" b="1" dirty="0" smtClean="0">
                <a:solidFill>
                  <a:srgbClr val="0033CC"/>
                </a:solidFill>
                <a:latin typeface="Calibri" pitchFamily="34" charset="0"/>
                <a:ea typeface="宋体" charset="-122"/>
              </a:rPr>
              <a:t>Сила и угрозы)</a:t>
            </a:r>
            <a:r>
              <a:rPr lang="en-GB" altLang="zh-CN" sz="2000" dirty="0" smtClean="0"/>
              <a:t>: </a:t>
            </a:r>
            <a:r>
              <a:rPr lang="ru-RU" sz="2000" dirty="0" smtClean="0"/>
              <a:t>Стратегия должна быть построена таким образом, чтобы предприятие могло использовать появившиеся возможности для преодоления имеющихся слабостей</a:t>
            </a:r>
            <a:endParaRPr lang="en-GB" altLang="zh-CN" sz="2000" dirty="0" smtClean="0"/>
          </a:p>
          <a:p>
            <a:pPr lvl="0">
              <a:spcBef>
                <a:spcPts val="600"/>
              </a:spcBef>
            </a:pPr>
            <a:r>
              <a:rPr lang="en-GB" altLang="zh-CN" sz="2000" b="1" dirty="0" smtClean="0">
                <a:solidFill>
                  <a:srgbClr val="0033CC"/>
                </a:solidFill>
              </a:rPr>
              <a:t>W-T strategies</a:t>
            </a:r>
            <a:r>
              <a:rPr lang="ru-RU" altLang="zh-CN" sz="2000" b="1" dirty="0" smtClean="0">
                <a:solidFill>
                  <a:srgbClr val="0033CC"/>
                </a:solidFill>
              </a:rPr>
              <a:t> </a:t>
            </a:r>
            <a:r>
              <a:rPr lang="ru-RU" altLang="zh-CN" sz="2000" b="1" dirty="0" smtClean="0">
                <a:solidFill>
                  <a:srgbClr val="0033CC"/>
                </a:solidFill>
                <a:latin typeface="Calibri" pitchFamily="34" charset="0"/>
                <a:ea typeface="宋体" charset="-122"/>
              </a:rPr>
              <a:t>Слабость и угрозы</a:t>
            </a:r>
            <a:r>
              <a:rPr lang="en-GB" altLang="zh-CN" sz="2000" dirty="0" smtClean="0"/>
              <a:t>:</a:t>
            </a:r>
            <a:r>
              <a:rPr lang="ru-RU" sz="2000" dirty="0" smtClean="0"/>
              <a:t>  Стратегия должна быть построена таким образом, чтобы предприятие избавилось от слабостей и преодолело имеющуюся угрозу</a:t>
            </a:r>
            <a:endParaRPr lang="zh-CN" altLang="en-US" sz="20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Espace réservé du contenu 2"/>
          <p:cNvSpPr>
            <a:spLocks noGrp="1"/>
          </p:cNvSpPr>
          <p:nvPr>
            <p:ph idx="1"/>
          </p:nvPr>
        </p:nvSpPr>
        <p:spPr>
          <a:xfrm>
            <a:off x="468313" y="642918"/>
            <a:ext cx="8229600" cy="5572164"/>
          </a:xfrm>
        </p:spPr>
        <p:txBody>
          <a:bodyPr/>
          <a:lstStyle/>
          <a:p>
            <a:pPr marL="92075" indent="379413" algn="just">
              <a:buNone/>
            </a:pPr>
            <a:r>
              <a:rPr lang="ru-RU" sz="2400" dirty="0" smtClean="0">
                <a:latin typeface="Times New Roman" pitchFamily="18" charset="0"/>
              </a:rPr>
              <a:t>Применение SWOT-анализа позволяет систематизировать всю имеющуюся информацию и, видя ясную картину, принимать взвешенные решения, касающиеся развития предприятия. </a:t>
            </a:r>
            <a:endParaRPr lang="ru-RU" sz="2400" dirty="0" smtClean="0">
              <a:latin typeface="Times New Roman" pitchFamily="18" charset="0"/>
            </a:endParaRPr>
          </a:p>
          <a:p>
            <a:pPr marL="92075" indent="379413" algn="just">
              <a:buNone/>
            </a:pPr>
            <a:r>
              <a:rPr lang="ru-RU" sz="2400" dirty="0" smtClean="0">
                <a:latin typeface="Times New Roman" pitchFamily="18" charset="0"/>
              </a:rPr>
              <a:t>Таблица </a:t>
            </a:r>
            <a:r>
              <a:rPr lang="ru-RU" sz="2400" dirty="0" smtClean="0">
                <a:latin typeface="Times New Roman" pitchFamily="18" charset="0"/>
              </a:rPr>
              <a:t>SWOT-анализа и выявленные альтернативные стратегические задачи необходимы для дальнейшего анализа, выбора стратегии развития предприятия и выбора предпочтительной маркетинговой стратегии. </a:t>
            </a:r>
            <a:endParaRPr lang="ru-RU" sz="2400" dirty="0" smtClean="0">
              <a:latin typeface="Times New Roman" pitchFamily="18" charset="0"/>
            </a:endParaRPr>
          </a:p>
          <a:p>
            <a:pPr marL="92075" indent="379413" algn="just">
              <a:buNone/>
            </a:pPr>
            <a:r>
              <a:rPr lang="ru-RU" sz="2400" dirty="0" smtClean="0">
                <a:latin typeface="Times New Roman" pitchFamily="18" charset="0"/>
              </a:rPr>
              <a:t>SWOT </a:t>
            </a:r>
            <a:r>
              <a:rPr lang="ru-RU" sz="2400" dirty="0" smtClean="0">
                <a:latin typeface="Times New Roman" pitchFamily="18" charset="0"/>
              </a:rPr>
              <a:t>- анализ подчеркивает, что стратегия должна как можно лучше сочетать внутренние возможности предприятия и внешнюю ситуацию</a:t>
            </a:r>
            <a:r>
              <a:rPr lang="ru-RU" dirty="0" smtClean="0">
                <a:latin typeface="Times New Roman" pitchFamily="18" charset="0"/>
              </a:rPr>
              <a:t>.</a:t>
            </a:r>
            <a:endParaRPr lang="en-US" altLang="zh-C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3" y="571480"/>
          <a:ext cx="8715434" cy="5614629"/>
        </p:xfrm>
        <a:graphic>
          <a:graphicData uri="http://schemas.openxmlformats.org/drawingml/2006/table">
            <a:tbl>
              <a:tblPr/>
              <a:tblGrid>
                <a:gridCol w="75676"/>
                <a:gridCol w="1841468"/>
                <a:gridCol w="179731"/>
                <a:gridCol w="3001843"/>
                <a:gridCol w="75676"/>
                <a:gridCol w="170273"/>
                <a:gridCol w="3282477"/>
                <a:gridCol w="88290"/>
              </a:tblGrid>
              <a:tr h="357190">
                <a:tc>
                  <a:txBody>
                    <a:bodyPr/>
                    <a:lstStyle/>
                    <a:p>
                      <a:pPr algn="ctr" fontAlgn="ctr"/>
                      <a:endParaRPr lang="ru-RU" sz="800" b="0" i="0" u="none" strike="noStrike" dirty="0">
                        <a:latin typeface="Times New Roman"/>
                      </a:endParaRPr>
                    </a:p>
                  </a:txBody>
                  <a:tcPr marL="6616" marR="6616" marT="66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800" b="0" i="0" u="none" strike="noStrike">
                        <a:latin typeface="Times New Roman"/>
                      </a:endParaRPr>
                    </a:p>
                  </a:txBody>
                  <a:tcPr marL="6616" marR="6616" marT="66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333399"/>
                          </a:solidFill>
                          <a:latin typeface="Times New Roman"/>
                        </a:rPr>
                        <a:t>SWOT - </a:t>
                      </a:r>
                      <a:r>
                        <a:rPr lang="ru-RU" sz="2000" b="1" i="0" u="none" strike="noStrike" dirty="0">
                          <a:solidFill>
                            <a:srgbClr val="333399"/>
                          </a:solidFill>
                          <a:latin typeface="Times New Roman"/>
                        </a:rPr>
                        <a:t>анализ АО "</a:t>
                      </a:r>
                      <a:r>
                        <a:rPr lang="en-US" sz="2000" b="1" i="0" u="none" strike="noStrike" dirty="0">
                          <a:solidFill>
                            <a:srgbClr val="333399"/>
                          </a:solidFill>
                          <a:latin typeface="Times New Roman"/>
                        </a:rPr>
                        <a:t>BIOKIMYO"</a:t>
                      </a:r>
                    </a:p>
                  </a:txBody>
                  <a:tcPr marL="6616" marR="6616" marT="66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800" b="0" i="0" u="none" strike="noStrike">
                        <a:latin typeface="Times New Roman"/>
                      </a:endParaRPr>
                    </a:p>
                  </a:txBody>
                  <a:tcPr marL="6616" marR="6616" marT="66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46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</a:tr>
              <a:tr h="32221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ВНУТРЕНЯЯ СРЕДА</a:t>
                      </a:r>
                    </a:p>
                  </a:txBody>
                  <a:tcPr marL="6616" marR="6616" marT="6616" marB="0" anchor="ctr">
                    <a:lnL>
                      <a:noFill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Сильные стороны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Слабые стороны 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</a:tr>
              <a:tr h="4239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latin typeface="Times New Roman"/>
                        </a:rPr>
                        <a:t>1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latin typeface="Times New Roman"/>
                        </a:rPr>
                        <a:t>Отлаженная сбытовая сеть, наличие постоянных клиентов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Times New Roman"/>
                        </a:rPr>
                        <a:t>1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latin typeface="Times New Roman"/>
                        </a:rPr>
                        <a:t>Сильная зависимость от поставщиков комплектующих запасных частей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</a:tr>
              <a:tr h="4239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latin typeface="Times New Roman"/>
                        </a:rPr>
                        <a:t>2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latin typeface="Times New Roman"/>
                        </a:rPr>
                        <a:t>Сертифицированная система качества, высокая квалификация персонала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</a:tr>
              <a:tr h="4239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latin typeface="Times New Roman"/>
                        </a:rPr>
                        <a:t>3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latin typeface="Times New Roman"/>
                        </a:rPr>
                        <a:t>Преимущество по цене по уровне качества конкурентами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</a:tr>
              <a:tr h="26649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latin typeface="Times New Roman"/>
                        </a:rPr>
                        <a:t>4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latin typeface="Times New Roman"/>
                        </a:rPr>
                        <a:t>Организованный технологический цикл производства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</a:tr>
              <a:tr h="26649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latin typeface="Times New Roman"/>
                        </a:rPr>
                        <a:t>5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latin typeface="Times New Roman"/>
                        </a:rPr>
                        <a:t>Наличие </a:t>
                      </a:r>
                      <a:r>
                        <a:rPr lang="ru-RU" sz="1200" b="0" i="0" u="none" strike="noStrike" dirty="0" err="1">
                          <a:latin typeface="Times New Roman"/>
                        </a:rPr>
                        <a:t>промплощадки</a:t>
                      </a:r>
                      <a:r>
                        <a:rPr lang="ru-RU" sz="1200" b="0" i="0" u="none" strike="noStrike" dirty="0">
                          <a:latin typeface="Times New Roman"/>
                        </a:rPr>
                        <a:t> с развитой инфраструктурой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</a:tr>
              <a:tr h="26649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8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6616" marR="6616" marT="6616" marB="0" anchor="ctr">
                    <a:lnL>
                      <a:noFill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latin typeface="Times New Roman"/>
                        </a:rPr>
                        <a:t>6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latin typeface="Times New Roman"/>
                        </a:rPr>
                        <a:t>Финансовая устойчивость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</a:tr>
              <a:tr h="26649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8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6616" marR="6616" marT="6616" marB="0" anchor="ctr">
                    <a:lnL>
                      <a:noFill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latin typeface="Times New Roman"/>
                        </a:rPr>
                        <a:t>7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latin typeface="Times New Roman"/>
                        </a:rPr>
                        <a:t>Удобное место расположение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</a:tr>
              <a:tr h="2446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</a:tr>
              <a:tr h="32221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ВНЕШНЯЯ СРЕДА</a:t>
                      </a:r>
                    </a:p>
                  </a:txBody>
                  <a:tcPr marL="6616" marR="6616" marT="6616" marB="0" anchor="ctr">
                    <a:lnL>
                      <a:noFill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Угрозы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Возможности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</a:tr>
              <a:tr h="26649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latin typeface="Times New Roman"/>
                        </a:rPr>
                        <a:t>1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latin typeface="Times New Roman"/>
                        </a:rPr>
                        <a:t>Появление нового конкурента </a:t>
                      </a:r>
                      <a:r>
                        <a:rPr lang="ru-RU" sz="1200" b="0" i="0" u="none" strike="noStrike" dirty="0" smtClean="0">
                          <a:latin typeface="Times New Roman"/>
                        </a:rPr>
                        <a:t>товаропроизводителя</a:t>
                      </a:r>
                      <a:endParaRPr lang="ru-RU" sz="1200" b="0" i="0" u="none" strike="noStrike" dirty="0">
                        <a:latin typeface="Times New Roman"/>
                      </a:endParaRP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latin typeface="Times New Roman"/>
                        </a:rPr>
                        <a:t>1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latin typeface="Times New Roman"/>
                        </a:rPr>
                        <a:t>Выход на международные рынка сбыта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</a:tr>
              <a:tr h="26649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latin typeface="Times New Roman"/>
                        </a:rPr>
                        <a:t>2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latin typeface="Times New Roman"/>
                        </a:rPr>
                        <a:t>Снижение покупательской способности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latin typeface="Times New Roman"/>
                        </a:rPr>
                        <a:t>2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latin typeface="Times New Roman"/>
                        </a:rPr>
                        <a:t>Расширение ассортимента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</a:tr>
              <a:tr h="4239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latin typeface="Times New Roman"/>
                        </a:rPr>
                        <a:t>3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latin typeface="Times New Roman"/>
                        </a:rPr>
                        <a:t>3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Государственная </a:t>
                      </a:r>
                      <a:r>
                        <a:rPr lang="ru-RU" sz="1200" b="0" i="0" u="none" strike="noStrike" dirty="0">
                          <a:latin typeface="Times New Roman"/>
                        </a:rPr>
                        <a:t>поддержка совершенствования инновационных проектов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</a:tr>
              <a:tr h="26649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latin typeface="Times New Roman"/>
                        </a:rPr>
                        <a:t>4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latin typeface="Times New Roman"/>
                        </a:rPr>
                        <a:t>4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 dirty="0" smtClean="0">
                          <a:latin typeface="Times New Roman"/>
                        </a:rPr>
                        <a:t>Совершенствование </a:t>
                      </a:r>
                      <a:r>
                        <a:rPr lang="ru-RU" sz="1200" b="0" i="0" u="none" strike="noStrike" dirty="0">
                          <a:latin typeface="Times New Roman"/>
                        </a:rPr>
                        <a:t>качества продукции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</a:tr>
              <a:tr h="2446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6616" marR="6616" marT="66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8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4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243</Template>
  <TotalTime>484</TotalTime>
  <Words>614</Words>
  <Application>Microsoft Office PowerPoint</Application>
  <PresentationFormat>Экран (4:3)</PresentationFormat>
  <Paragraphs>166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243</vt:lpstr>
      <vt:lpstr>SWOT - анализ</vt:lpstr>
      <vt:lpstr>SWOT - анализ</vt:lpstr>
      <vt:lpstr>SWOT:Описание</vt:lpstr>
      <vt:lpstr>SWOT: Внутренняя среда</vt:lpstr>
      <vt:lpstr>SWOT: Внешняя среда</vt:lpstr>
      <vt:lpstr>SWOT -МАТРИЦА</vt:lpstr>
      <vt:lpstr>SWOT strategies</vt:lpstr>
      <vt:lpstr>Слайд 8</vt:lpstr>
      <vt:lpstr>Слайд 9</vt:lpstr>
      <vt:lpstr>Слайд 10</vt:lpstr>
      <vt:lpstr>Слайд 11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SWOT Analysis</dc:title>
  <dc:creator>User</dc:creator>
  <cp:lastModifiedBy>User</cp:lastModifiedBy>
  <cp:revision>32</cp:revision>
  <dcterms:created xsi:type="dcterms:W3CDTF">2018-03-10T07:01:16Z</dcterms:created>
  <dcterms:modified xsi:type="dcterms:W3CDTF">2018-04-07T08:24:45Z</dcterms:modified>
</cp:coreProperties>
</file>