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85" r:id="rId2"/>
    <p:sldId id="305" r:id="rId3"/>
    <p:sldId id="284" r:id="rId4"/>
    <p:sldId id="298" r:id="rId5"/>
    <p:sldId id="306" r:id="rId6"/>
  </p:sldIdLst>
  <p:sldSz cx="9144000" cy="6858000" type="screen4x3"/>
  <p:notesSz cx="9144000" cy="6858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FF"/>
    <a:srgbClr val="0033CC"/>
    <a:srgbClr val="BF4D4D"/>
    <a:srgbClr val="669933"/>
  </p:clrMru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2784" autoAdjust="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A206B0-F7C7-4037-999A-79F3CFC0594F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2E2AFF-0850-4DD8-9596-711AA588E53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2BE70-A989-4A49-8728-5D0A4F89382C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75FDDD-C5C3-4819-BB83-91CE446246B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5FDDD-C5C3-4819-BB83-91CE446246BE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5FDDD-C5C3-4819-BB83-91CE446246BE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altLang="zh-CN" smtClean="0"/>
              <a:t>Образец заголовка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altLang="zh-CN" smtClean="0"/>
              <a:t>Образец подзаголовка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7732D2-5E4A-4E59-A3FC-BC7ABF954D96}" type="datetimeFigureOut">
              <a:rPr lang="zh-CN" altLang="en-US"/>
              <a:pPr/>
              <a:t>2021/3/5</a:t>
            </a:fld>
            <a:endParaRPr lang="fr-CA" altLang="zh-CN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CN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A1139A-D7C9-4191-BEA0-15FF359FF2E0}" type="slidenum">
              <a:rPr lang="fr-CA" altLang="zh-CN"/>
              <a:pPr/>
              <a:t>‹#›</a:t>
            </a:fld>
            <a:endParaRPr lang="fr-CA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zh-CN" smtClean="0"/>
              <a:t>Образец заголовка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53F544-1419-4BF9-8D6D-BEE798B91926}" type="datetimeFigureOut">
              <a:rPr lang="zh-CN" altLang="en-US"/>
              <a:pPr/>
              <a:t>2021/3/5</a:t>
            </a:fld>
            <a:endParaRPr lang="fr-CA" altLang="zh-CN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CN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A8E291-D503-4A59-B953-3A01C9E2FE0F}" type="slidenum">
              <a:rPr lang="fr-CA" altLang="zh-CN"/>
              <a:pPr/>
              <a:t>‹#›</a:t>
            </a:fld>
            <a:endParaRPr lang="fr-CA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altLang="zh-CN" smtClean="0"/>
              <a:t>Образец заголовка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C81A8C-9E4A-413F-AAEA-131EE4CB742E}" type="datetimeFigureOut">
              <a:rPr lang="zh-CN" altLang="en-US"/>
              <a:pPr/>
              <a:t>2021/3/5</a:t>
            </a:fld>
            <a:endParaRPr lang="fr-CA" altLang="zh-CN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CN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54891-4926-4A8D-9254-B67CF82AD88F}" type="slidenum">
              <a:rPr lang="fr-CA" altLang="zh-CN"/>
              <a:pPr/>
              <a:t>‹#›</a:t>
            </a:fld>
            <a:endParaRPr lang="fr-CA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altLang="zh-CN" smtClean="0"/>
              <a:t>Образец заголовка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ru-RU" altLang="zh-CN" noProof="0" smtClean="0"/>
              <a:t>Вставка таблицы</a:t>
            </a:r>
            <a:endParaRPr lang="zh-CN" altLang="en-US" noProof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30A2EE-F7BD-4B6B-8F75-79E55DF220B4}" type="datetimeFigureOut">
              <a:rPr lang="zh-CN" altLang="en-US"/>
              <a:pPr/>
              <a:t>2021/3/5</a:t>
            </a:fld>
            <a:endParaRPr lang="fr-CA" altLang="zh-CN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CN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FC167F-7E6D-4EB1-99C3-A511D9DAE49A}" type="slidenum">
              <a:rPr lang="fr-CA" altLang="zh-CN"/>
              <a:pPr/>
              <a:t>‹#›</a:t>
            </a:fld>
            <a:endParaRPr lang="fr-CA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zh-CN" smtClean="0"/>
              <a:t>Образец заголовка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E9B77F-503B-4CBE-A87D-5FED88588509}" type="datetimeFigureOut">
              <a:rPr lang="zh-CN" altLang="en-US"/>
              <a:pPr/>
              <a:t>2021/3/5</a:t>
            </a:fld>
            <a:endParaRPr lang="fr-CA" altLang="zh-CN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CN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B7E991-46A8-4F50-843A-74F8A0B85114}" type="slidenum">
              <a:rPr lang="fr-CA" altLang="zh-CN"/>
              <a:pPr/>
              <a:t>‹#›</a:t>
            </a:fld>
            <a:endParaRPr lang="fr-CA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altLang="zh-CN" smtClean="0"/>
              <a:t>Образец заголовка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altLang="zh-CN" smtClean="0"/>
              <a:t>Образец текста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704496-231B-48E4-AA89-E62A734EC5AF}" type="datetimeFigureOut">
              <a:rPr lang="zh-CN" altLang="en-US"/>
              <a:pPr/>
              <a:t>2021/3/5</a:t>
            </a:fld>
            <a:endParaRPr lang="fr-CA" altLang="zh-CN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CN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CA3460-A905-48A8-A562-A86864487490}" type="slidenum">
              <a:rPr lang="fr-CA" altLang="zh-CN"/>
              <a:pPr/>
              <a:t>‹#›</a:t>
            </a:fld>
            <a:endParaRPr lang="fr-CA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zh-CN" smtClean="0"/>
              <a:t>Образец заголовка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BA9FC8-46BC-46DC-9910-5C4B450BB503}" type="datetimeFigureOut">
              <a:rPr lang="zh-CN" altLang="en-US"/>
              <a:pPr/>
              <a:t>2021/3/5</a:t>
            </a:fld>
            <a:endParaRPr lang="fr-CA" altLang="zh-CN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CN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362BB3-4EA7-4FED-B00D-BB1AD9136567}" type="slidenum">
              <a:rPr lang="fr-CA" altLang="zh-CN"/>
              <a:pPr/>
              <a:t>‹#›</a:t>
            </a:fld>
            <a:endParaRPr lang="fr-CA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zh-CN" smtClean="0"/>
              <a:t>Образец заголовка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altLang="zh-CN" smtClean="0"/>
              <a:t>Образец текста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altLang="zh-CN" smtClean="0"/>
              <a:t>Образец текста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005DED-9043-492E-B75D-A1B605514190}" type="datetimeFigureOut">
              <a:rPr lang="zh-CN" altLang="en-US"/>
              <a:pPr/>
              <a:t>2021/3/5</a:t>
            </a:fld>
            <a:endParaRPr lang="fr-CA" altLang="zh-CN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CN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2F08DC-6755-49C5-8CEE-1004E72E5DF6}" type="slidenum">
              <a:rPr lang="fr-CA" altLang="zh-CN"/>
              <a:pPr/>
              <a:t>‹#›</a:t>
            </a:fld>
            <a:endParaRPr lang="fr-CA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zh-CN" smtClean="0"/>
              <a:t>Образец заголовка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2F8D80-FFC1-4BF0-B6DF-3AB3F15257D3}" type="datetimeFigureOut">
              <a:rPr lang="zh-CN" altLang="en-US"/>
              <a:pPr/>
              <a:t>2021/3/5</a:t>
            </a:fld>
            <a:endParaRPr lang="fr-CA" altLang="zh-CN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CN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1B864E-2F3C-4BD3-9978-9E8C008CD194}" type="slidenum">
              <a:rPr lang="fr-CA" altLang="zh-CN"/>
              <a:pPr/>
              <a:t>‹#›</a:t>
            </a:fld>
            <a:endParaRPr lang="fr-CA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B05C0E-AB40-42F1-8D5F-497D3BD2165F}" type="datetimeFigureOut">
              <a:rPr lang="zh-CN" altLang="en-US"/>
              <a:pPr/>
              <a:t>2021/3/5</a:t>
            </a:fld>
            <a:endParaRPr lang="fr-CA" altLang="zh-CN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CN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CAE93C-7831-4B5F-8542-159CF3B5BEB4}" type="slidenum">
              <a:rPr lang="fr-CA" altLang="zh-CN"/>
              <a:pPr/>
              <a:t>‹#›</a:t>
            </a:fld>
            <a:endParaRPr lang="fr-CA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altLang="zh-CN" smtClean="0"/>
              <a:t>Образец заголовка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altLang="zh-CN" smtClean="0"/>
              <a:t>Образец текста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585A3E-EA77-44C1-B067-6241C91607E0}" type="datetimeFigureOut">
              <a:rPr lang="zh-CN" altLang="en-US"/>
              <a:pPr/>
              <a:t>2021/3/5</a:t>
            </a:fld>
            <a:endParaRPr lang="fr-CA" altLang="zh-CN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CN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8BA729-5DB4-446C-A533-3842CD221AB0}" type="slidenum">
              <a:rPr lang="fr-CA" altLang="zh-CN"/>
              <a:pPr/>
              <a:t>‹#›</a:t>
            </a:fld>
            <a:endParaRPr lang="fr-CA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altLang="zh-CN" smtClean="0"/>
              <a:t>Образец заголовка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altLang="zh-CN" noProof="0" smtClean="0"/>
              <a:t>Вставка рисунка</a:t>
            </a:r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altLang="zh-CN" smtClean="0"/>
              <a:t>Образец текста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06B57A-EB41-4413-875C-5EC73FE9A527}" type="datetimeFigureOut">
              <a:rPr lang="zh-CN" altLang="en-US"/>
              <a:pPr/>
              <a:t>2021/3/5</a:t>
            </a:fld>
            <a:endParaRPr lang="fr-CA" altLang="zh-CN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CN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40BB87-1B3E-4204-9450-229171E32306}" type="slidenum">
              <a:rPr lang="fr-CA" altLang="zh-CN"/>
              <a:pPr/>
              <a:t>‹#›</a:t>
            </a:fld>
            <a:endParaRPr lang="fr-CA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zh-CN" smtClean="0"/>
              <a:t>Cliquez pour modifier le style du titre</a:t>
            </a:r>
            <a:endParaRPr lang="fr-CA" altLang="zh-CN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zh-CN" smtClean="0"/>
              <a:t>Cliquez pour modifier les styles du texte du masque</a:t>
            </a:r>
          </a:p>
          <a:p>
            <a:pPr lvl="1"/>
            <a:r>
              <a:rPr lang="fr-FR" altLang="zh-CN" smtClean="0"/>
              <a:t>Deuxième niveau</a:t>
            </a:r>
          </a:p>
          <a:p>
            <a:pPr lvl="2"/>
            <a:r>
              <a:rPr lang="fr-FR" altLang="zh-CN" smtClean="0"/>
              <a:t>Troisième niveau</a:t>
            </a:r>
          </a:p>
          <a:p>
            <a:pPr lvl="3"/>
            <a:r>
              <a:rPr lang="fr-FR" altLang="zh-CN" smtClean="0"/>
              <a:t>Quatrième niveau</a:t>
            </a:r>
          </a:p>
          <a:p>
            <a:pPr lvl="4"/>
            <a:r>
              <a:rPr lang="fr-FR" altLang="zh-CN" smtClean="0"/>
              <a:t>Cinquième niveau</a:t>
            </a:r>
            <a:endParaRPr lang="fr-CA" altLang="zh-CN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7E1570F7-5DC2-4502-9867-102FFF456E35}" type="datetimeFigureOut">
              <a:rPr lang="zh-CN" altLang="en-US"/>
              <a:pPr/>
              <a:t>2021/3/5</a:t>
            </a:fld>
            <a:endParaRPr lang="fr-CA" altLang="zh-CN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fr-CA" altLang="zh-CN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28F04EAD-C416-4E4E-A7AD-1B7150B66968}" type="slidenum">
              <a:rPr lang="fr-CA" altLang="zh-CN"/>
              <a:pPr/>
              <a:t>‹#›</a:t>
            </a:fld>
            <a:endParaRPr lang="fr-CA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Biokimyo-F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28794" y="428604"/>
            <a:ext cx="5320590" cy="1080000"/>
          </a:xfrm>
          <a:prstGeom prst="rect">
            <a:avLst/>
          </a:prstGeom>
        </p:spPr>
      </p:pic>
      <p:sp>
        <p:nvSpPr>
          <p:cNvPr id="5" name="Rectangle 3"/>
          <p:cNvSpPr txBox="1">
            <a:spLocks/>
          </p:cNvSpPr>
          <p:nvPr/>
        </p:nvSpPr>
        <p:spPr bwMode="auto">
          <a:xfrm>
            <a:off x="457200" y="1000108"/>
            <a:ext cx="8229600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altLang="zh-CN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zh-CN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14414" y="2143117"/>
            <a:ext cx="671517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sz="2400" b="1" dirty="0" smtClean="0">
                <a:solidFill>
                  <a:srgbClr val="0033CC"/>
                </a:solidFill>
              </a:rPr>
              <a:t>“</a:t>
            </a:r>
            <a:r>
              <a:rPr lang="en-US" sz="2400" b="1" dirty="0" smtClean="0">
                <a:solidFill>
                  <a:srgbClr val="0033CC"/>
                </a:solidFill>
              </a:rPr>
              <a:t>BIOKIMYO</a:t>
            </a:r>
            <a:r>
              <a:rPr lang="ru-RU" sz="2400" b="1" dirty="0" smtClean="0">
                <a:solidFill>
                  <a:srgbClr val="0033CC"/>
                </a:solidFill>
              </a:rPr>
              <a:t>» а</a:t>
            </a:r>
            <a:r>
              <a:rPr lang="uz-Cyrl-UZ" sz="2400" b="1" dirty="0" smtClean="0">
                <a:solidFill>
                  <a:srgbClr val="0033CC"/>
                </a:solidFill>
              </a:rPr>
              <a:t>кциядорлик жамияти акциядорларининг  навбатдан ташқари</a:t>
            </a:r>
          </a:p>
          <a:p>
            <a:pPr algn="ctr"/>
            <a:r>
              <a:rPr lang="uz-Cyrl-UZ" sz="2400" b="1" dirty="0" smtClean="0">
                <a:solidFill>
                  <a:srgbClr val="0033CC"/>
                </a:solidFill>
              </a:rPr>
              <a:t>умумий йиғилиши</a:t>
            </a:r>
          </a:p>
          <a:p>
            <a:pPr algn="ctr"/>
            <a:endParaRPr lang="uz-Cyrl-UZ" sz="2400" b="1" dirty="0" smtClean="0">
              <a:solidFill>
                <a:srgbClr val="0033CC"/>
              </a:solidFill>
            </a:endParaRPr>
          </a:p>
          <a:p>
            <a:pPr algn="ctr"/>
            <a:r>
              <a:rPr lang="uz-Cyrl-UZ" sz="2400" b="1" dirty="0" smtClean="0">
                <a:solidFill>
                  <a:srgbClr val="0033CC"/>
                </a:solidFill>
              </a:rPr>
              <a:t>3 март 2021 йил</a:t>
            </a:r>
          </a:p>
          <a:p>
            <a:pPr algn="ctr"/>
            <a:endParaRPr lang="uz-Cyrl-UZ" sz="2400" b="1" dirty="0" smtClean="0">
              <a:solidFill>
                <a:srgbClr val="0033CC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0033CC"/>
                </a:solidFill>
              </a:rPr>
              <a:t>Внеочередное общее собрание акционеров </a:t>
            </a:r>
          </a:p>
          <a:p>
            <a:pPr algn="ctr"/>
            <a:r>
              <a:rPr lang="ru-RU" sz="2400" b="1" dirty="0" smtClean="0">
                <a:solidFill>
                  <a:srgbClr val="0033CC"/>
                </a:solidFill>
              </a:rPr>
              <a:t>акционерного общества </a:t>
            </a:r>
            <a:r>
              <a:rPr lang="uz-Cyrl-UZ" sz="2400" b="1" dirty="0" smtClean="0">
                <a:solidFill>
                  <a:srgbClr val="0033CC"/>
                </a:solidFill>
              </a:rPr>
              <a:t>“</a:t>
            </a:r>
            <a:r>
              <a:rPr lang="en-US" sz="2400" b="1" dirty="0" smtClean="0">
                <a:solidFill>
                  <a:srgbClr val="0033CC"/>
                </a:solidFill>
              </a:rPr>
              <a:t>BIOKIMYO</a:t>
            </a:r>
            <a:r>
              <a:rPr lang="ru-RU" sz="2400" b="1" dirty="0" smtClean="0">
                <a:solidFill>
                  <a:srgbClr val="0033CC"/>
                </a:solidFill>
              </a:rPr>
              <a:t>» </a:t>
            </a:r>
            <a:endParaRPr lang="ru-RU" sz="2400" b="1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Biokimyo-F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305589" cy="468000"/>
          </a:xfrm>
          <a:prstGeom prst="rect">
            <a:avLst/>
          </a:prstGeom>
        </p:spPr>
      </p:pic>
      <p:sp>
        <p:nvSpPr>
          <p:cNvPr id="5" name="Rectangle 3"/>
          <p:cNvSpPr txBox="1">
            <a:spLocks/>
          </p:cNvSpPr>
          <p:nvPr/>
        </p:nvSpPr>
        <p:spPr bwMode="auto">
          <a:xfrm>
            <a:off x="467544" y="1500150"/>
            <a:ext cx="8229600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altLang="zh-CN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zh-CN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27584" y="620688"/>
            <a:ext cx="75608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tabLst>
                <a:tab pos="269875" algn="l"/>
                <a:tab pos="450850" algn="l"/>
                <a:tab pos="630238" algn="l"/>
              </a:tabLst>
            </a:pPr>
            <a:r>
              <a:rPr lang="uz-Cyrl-UZ" sz="2400" b="1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Кун тартибига қуйидаги масалалар киритилган: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827584" y="1268760"/>
          <a:ext cx="7560840" cy="3888431"/>
        </p:xfrm>
        <a:graphic>
          <a:graphicData uri="http://schemas.openxmlformats.org/drawingml/2006/table">
            <a:tbl>
              <a:tblPr/>
              <a:tblGrid>
                <a:gridCol w="603758"/>
                <a:gridCol w="6957082"/>
              </a:tblGrid>
              <a:tr h="13576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290" marR="60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“BIOKIMYO” АЖ акциядорларининг навбатдан ташқари умумий йиғилиши регламентини тасдиқлаш.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Утверждение </a:t>
                      </a:r>
                      <a:r>
                        <a:rPr lang="uz-Cyrl-UZ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регламента внеочереднего общего собрания акционеров АО “</a:t>
                      </a:r>
                      <a:r>
                        <a:rPr lang="en-US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BIOKIMYO</a:t>
                      </a:r>
                      <a:r>
                        <a:rPr lang="ru-RU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».</a:t>
                      </a:r>
                    </a:p>
                  </a:txBody>
                  <a:tcPr marL="60290" marR="60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87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290" marR="60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54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z-Cyrl-UZ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“BIOKIMYO” акциядорлик жамиятининг янги ташкилий тузилмасини тасдиқлаш.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R="2540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Утверждение новой организационной структуры АО </a:t>
                      </a:r>
                      <a:r>
                        <a:rPr lang="uz-Cyrl-UZ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“BIOKIMYO”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290" marR="60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2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290" marR="60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Корпоратив бошқарув қоидалари тавсияларига риоя қилиш мажбуриятини олиш ва хабарнома шаклини тасдиқлаш.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 принятии обязательства следовать рекомендациям Правил корпоративного управления и утверждение формы сообщения</a:t>
                      </a:r>
                      <a:r>
                        <a:rPr lang="uz-Cyrl-UZ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290" marR="60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Biokimyo-F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214290"/>
            <a:ext cx="3192354" cy="648000"/>
          </a:xfrm>
          <a:prstGeom prst="rect">
            <a:avLst/>
          </a:prstGeom>
        </p:spPr>
      </p:pic>
      <p:sp>
        <p:nvSpPr>
          <p:cNvPr id="5" name="Rectangle 3"/>
          <p:cNvSpPr txBox="1">
            <a:spLocks/>
          </p:cNvSpPr>
          <p:nvPr/>
        </p:nvSpPr>
        <p:spPr bwMode="auto">
          <a:xfrm>
            <a:off x="457200" y="1000108"/>
            <a:ext cx="8229600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altLang="zh-CN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zh-CN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214282" y="1000108"/>
            <a:ext cx="8715404" cy="5401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811213" lvl="0" indent="-635000" algn="just">
              <a:buAutoNum type="arabicPeriod"/>
            </a:pPr>
            <a:r>
              <a:rPr lang="uz-Cyrl-UZ" sz="2000" b="1" dirty="0" smtClean="0"/>
              <a:t>“BIOKIMYO” АЖ акциядорларининг навбатдан ташқари умумий йиғилиши регламентини тасдиқлаш</a:t>
            </a:r>
            <a:r>
              <a:rPr kumimoji="0" lang="uz-Cyrl-U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</a:p>
          <a:p>
            <a:pPr marL="811213" lvl="0" indent="-635000" algn="just"/>
            <a:r>
              <a:rPr lang="ru-RU" sz="2000" dirty="0" smtClean="0"/>
              <a:t>1.  Утверждение </a:t>
            </a:r>
            <a:r>
              <a:rPr lang="uz-Cyrl-UZ" sz="2000" dirty="0" smtClean="0"/>
              <a:t>регламента внеочередного общего собрания акционеров АО “</a:t>
            </a:r>
            <a:r>
              <a:rPr lang="en-US" sz="2000" dirty="0" smtClean="0"/>
              <a:t>BIOKIMYO</a:t>
            </a:r>
            <a:r>
              <a:rPr lang="ru-RU" sz="2000" dirty="0" smtClean="0"/>
              <a:t>».</a:t>
            </a:r>
            <a:endParaRPr kumimoji="0" lang="uz-Cyrl-U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722313">
              <a:spcBef>
                <a:spcPts val="600"/>
              </a:spcBef>
            </a:pPr>
            <a:r>
              <a:rPr lang="ru-RU" sz="1600" b="1" dirty="0" smtClean="0"/>
              <a:t>А</a:t>
            </a:r>
            <a:r>
              <a:rPr lang="uz-Cyrl-UZ" sz="1600" b="1" dirty="0" smtClean="0"/>
              <a:t>кциядорларни Умумий мажлиснинг бошланиш вақти</a:t>
            </a:r>
            <a:r>
              <a:rPr lang="ru-RU" sz="1600" b="1" dirty="0" smtClean="0"/>
              <a:t>  </a:t>
            </a:r>
            <a:r>
              <a:rPr lang="ru-RU" sz="1600" b="1" dirty="0" err="1" smtClean="0"/>
              <a:t>соат</a:t>
            </a:r>
            <a:r>
              <a:rPr lang="ru-RU" sz="1600" b="1" dirty="0" smtClean="0"/>
              <a:t> 10-00</a:t>
            </a:r>
          </a:p>
          <a:p>
            <a:pPr marL="722313">
              <a:spcBef>
                <a:spcPts val="600"/>
              </a:spcBef>
            </a:pPr>
            <a:r>
              <a:rPr lang="uz-Cyrl-UZ" sz="1600" b="1" dirty="0" smtClean="0"/>
              <a:t>Акциядорларни Умумий мажлиснинг якунлаш вақти</a:t>
            </a:r>
            <a:r>
              <a:rPr lang="ru-RU" sz="1600" b="1" dirty="0" smtClean="0"/>
              <a:t>  </a:t>
            </a:r>
            <a:r>
              <a:rPr lang="ru-RU" sz="1600" b="1" dirty="0" err="1" smtClean="0"/>
              <a:t>соат</a:t>
            </a:r>
            <a:r>
              <a:rPr lang="ru-RU" sz="1600" b="1" dirty="0" smtClean="0"/>
              <a:t> 10-50</a:t>
            </a:r>
          </a:p>
          <a:p>
            <a:pPr marL="722313">
              <a:spcBef>
                <a:spcPts val="600"/>
              </a:spcBef>
            </a:pPr>
            <a:r>
              <a:rPr lang="ru-RU" sz="1600" b="1" dirty="0" smtClean="0"/>
              <a:t> </a:t>
            </a:r>
            <a:r>
              <a:rPr lang="uz-Cyrl-UZ" sz="1600" b="1" dirty="0" smtClean="0"/>
              <a:t>Кун тартибининг асосий масалалар бўйича маърузачилар учун – 5 минутгача;</a:t>
            </a:r>
            <a:endParaRPr lang="ru-RU" sz="1600" b="1" dirty="0" smtClean="0"/>
          </a:p>
          <a:p>
            <a:pPr marL="722313">
              <a:spcBef>
                <a:spcPts val="600"/>
              </a:spcBef>
            </a:pPr>
            <a:r>
              <a:rPr lang="uz-Cyrl-UZ" sz="1600" b="1" dirty="0" smtClean="0"/>
              <a:t>Сўзга чиқиш – 3 минутгача;</a:t>
            </a:r>
            <a:endParaRPr lang="ru-RU" sz="1600" b="1" dirty="0" smtClean="0"/>
          </a:p>
          <a:p>
            <a:pPr marL="722313">
              <a:spcBef>
                <a:spcPts val="600"/>
              </a:spcBef>
            </a:pPr>
            <a:r>
              <a:rPr lang="uz-Cyrl-UZ" sz="1600" b="1" dirty="0" smtClean="0"/>
              <a:t>Савол-жавоблар – 3 минутгача;</a:t>
            </a:r>
            <a:endParaRPr lang="ru-RU" sz="1600" b="1" dirty="0" smtClean="0"/>
          </a:p>
          <a:p>
            <a:pPr marL="722313"/>
            <a:r>
              <a:rPr lang="uz-Cyrl-UZ" sz="1600" b="1" dirty="0" smtClean="0"/>
              <a:t> Жами:  Акциядорларнинг умумий йиғилиш танафуссиз 40 минут</a:t>
            </a:r>
          </a:p>
          <a:p>
            <a:pPr marL="722313"/>
            <a:r>
              <a:rPr lang="uz-Cyrl-UZ" sz="1600" b="1" dirty="0" smtClean="0"/>
              <a:t>орасида ўтказиш. </a:t>
            </a:r>
            <a:endParaRPr lang="ru-RU" sz="1600" b="1" dirty="0" smtClean="0"/>
          </a:p>
          <a:p>
            <a:pPr marL="722313"/>
            <a:r>
              <a:rPr lang="uz-Cyrl-UZ" sz="1600" b="1" dirty="0" smtClean="0"/>
              <a:t> Йиғилиш давомида қўл кўтариб - очиқ овозга  қўйилиши мумкин</a:t>
            </a:r>
            <a:endParaRPr lang="ru-RU" sz="1600" b="1" dirty="0" smtClean="0"/>
          </a:p>
          <a:p>
            <a:pPr marL="722313"/>
            <a:endParaRPr lang="ru-RU" sz="1600" b="1" dirty="0" smtClean="0"/>
          </a:p>
          <a:p>
            <a:pPr marL="722313"/>
            <a:r>
              <a:rPr lang="uz-Cyrl-UZ" sz="1600" b="1" dirty="0" smtClean="0"/>
              <a:t>Бериладиган саволлар ёзма равишда берилиши керак. </a:t>
            </a:r>
            <a:endParaRPr lang="ru-RU" sz="1600" b="1" dirty="0" smtClean="0"/>
          </a:p>
          <a:p>
            <a:pPr marL="722313"/>
            <a:r>
              <a:rPr lang="ru-RU" sz="1600" b="1" dirty="0" smtClean="0"/>
              <a:t> </a:t>
            </a:r>
          </a:p>
          <a:p>
            <a:pPr marL="722313"/>
            <a:r>
              <a:rPr lang="uz-Cyrl-UZ" sz="1600" b="1" dirty="0" smtClean="0"/>
              <a:t>Баённома тузил</a:t>
            </a:r>
            <a:r>
              <a:rPr lang="ru-RU" sz="1600" b="1" dirty="0" err="1" smtClean="0"/>
              <a:t>адиган</a:t>
            </a:r>
            <a:r>
              <a:rPr lang="ru-RU" sz="1600" b="1" dirty="0" smtClean="0"/>
              <a:t> </a:t>
            </a:r>
            <a:r>
              <a:rPr lang="uz-Cyrl-UZ" sz="1600" b="1" dirty="0" smtClean="0"/>
              <a:t>сана  13 март </a:t>
            </a:r>
            <a:r>
              <a:rPr lang="ru-RU" sz="1600" b="1" dirty="0" smtClean="0"/>
              <a:t>2021</a:t>
            </a:r>
            <a:r>
              <a:rPr lang="uz-Cyrl-UZ" sz="1600" b="1" dirty="0" smtClean="0"/>
              <a:t> </a:t>
            </a:r>
            <a:r>
              <a:rPr lang="ru-RU" sz="1600" b="1" dirty="0" err="1" smtClean="0"/>
              <a:t>йил</a:t>
            </a:r>
            <a:endParaRPr lang="ru-RU" sz="1600" b="1" dirty="0" smtClean="0"/>
          </a:p>
          <a:p>
            <a:r>
              <a:rPr lang="ru-RU" sz="1600" b="1" dirty="0" smtClean="0"/>
              <a:t> </a:t>
            </a:r>
          </a:p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uz-Cyrl-U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Biokimyo-F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16632"/>
            <a:ext cx="3192354" cy="648000"/>
          </a:xfrm>
          <a:prstGeom prst="rect">
            <a:avLst/>
          </a:prstGeom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419872" y="188640"/>
            <a:ext cx="52565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uz-Cyrl-UZ" sz="1200" b="1" dirty="0" smtClean="0"/>
              <a:t>2. “BIOKIMYO” акциядорлик жамиятининг янги ташкилий тузилмасини тасдиқлаш.</a:t>
            </a:r>
            <a:endParaRPr lang="ru-RU" sz="1200" dirty="0" smtClean="0"/>
          </a:p>
          <a:p>
            <a:r>
              <a:rPr lang="ru-RU" sz="1200" dirty="0" smtClean="0"/>
              <a:t>2. Утверждение новой </a:t>
            </a:r>
            <a:r>
              <a:rPr lang="ru-RU" sz="1000" dirty="0" smtClean="0"/>
              <a:t>организационной</a:t>
            </a:r>
            <a:r>
              <a:rPr lang="ru-RU" sz="1200" dirty="0" smtClean="0"/>
              <a:t> структуры АО </a:t>
            </a:r>
            <a:r>
              <a:rPr lang="uz-Cyrl-UZ" sz="1200" dirty="0" smtClean="0"/>
              <a:t>“BIOKIMYO”</a:t>
            </a:r>
            <a:endParaRPr kumimoji="0" lang="uz-Cyrl-U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7" name="Рисунок 6" descr="Оргструктура_03.03.21 год_узб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08" y="908720"/>
            <a:ext cx="7245612" cy="5760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Biokimyo-F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214290"/>
            <a:ext cx="3192354" cy="648000"/>
          </a:xfrm>
          <a:prstGeom prst="rect">
            <a:avLst/>
          </a:prstGeom>
        </p:spPr>
      </p:pic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115616" y="980728"/>
            <a:ext cx="7200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uz-Cyrl-U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 </a:t>
            </a:r>
            <a:r>
              <a:rPr lang="uz-Cyrl-UZ" sz="1200" b="1" dirty="0" smtClean="0"/>
              <a:t>Корпоратив бошқарув қоидалари тавсияларига риоя қилиш мажбуриятини олиш ва хабарнома шаклини тасдиқлаш.</a:t>
            </a:r>
            <a:endParaRPr lang="ru-RU" sz="1200" dirty="0" smtClean="0"/>
          </a:p>
          <a:p>
            <a:r>
              <a:rPr lang="ru-RU" sz="1200" dirty="0" smtClean="0"/>
              <a:t>3. О принятии обязательства следовать рекомендациям Правил корпоративного управления и утверждение формы сообщения</a:t>
            </a:r>
            <a:r>
              <a:rPr lang="uz-Cyrl-UZ" sz="1200" dirty="0" smtClean="0"/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467544" y="1873424"/>
            <a:ext cx="8100392" cy="463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  <a:tab pos="630238" algn="l"/>
              </a:tabLst>
            </a:pPr>
            <a:r>
              <a:rPr kumimoji="0" lang="uz-Cyrl-UZ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3.1. </a:t>
            </a:r>
            <a:r>
              <a:rPr kumimoji="0" lang="uz-Cyrl-U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Акциядорлик жамиятлари фаолиятининг самарадорлигини ошириш ва корпоратив бошқарув тизимини такомиллаштириш комиссияси йиғилишининг 20.04.2018  йилдаги 15-сонли баённомаси билан тасдиқланган Корпоратив бошқарув қоидалари тавсияларига риоя этиш мажбурияти олинсин.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  <a:tab pos="630238" algn="l"/>
              </a:tabLst>
            </a:pPr>
            <a:r>
              <a:rPr kumimoji="0" lang="uz-Cyrl-U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3.2. Корпоратив бошқарув қоидалари тавсияларини қабул қилиш тўғрисида хабар бериш шакли 2 - иловага мувофиқ тасдиқлансин.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  <a:tab pos="630238" algn="l"/>
              </a:tabLst>
            </a:pPr>
            <a:r>
              <a:rPr kumimoji="0" lang="uz-Cyrl-U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3.3. Жамият ички корпоратив хужжатларига “Корпоратив бошқарув қоидалари” тавсияларини инобатга олиб ўзгартиришлар киритилсин ва тасдиқлаш учун тайёрлансин.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  <a:tab pos="630238" algn="l"/>
              </a:tabLst>
            </a:pPr>
            <a:r>
              <a:rPr kumimoji="0" lang="uz-Cyrl-U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3.4. Жамият кузатув кенгаши томонидан Корпоратив бошқарув қоидаларини жорий этиш бўйича чора-тадбирларни ўз вақтида бажарилиши устидан назорат қилиниши таъминласин.</a:t>
            </a:r>
            <a:endParaRPr kumimoji="0" lang="uz-Cyrl-U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4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243</Template>
  <TotalTime>1874</TotalTime>
  <Words>284</Words>
  <Application>Microsoft Office PowerPoint</Application>
  <PresentationFormat>Экран (4:3)</PresentationFormat>
  <Paragraphs>42</Paragraphs>
  <Slides>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243</vt:lpstr>
      <vt:lpstr>Слайд 1</vt:lpstr>
      <vt:lpstr>Слайд 2</vt:lpstr>
      <vt:lpstr>Слайд 3</vt:lpstr>
      <vt:lpstr>Слайд 4</vt:lpstr>
      <vt:lpstr>Слайд 5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SWOT Analysis</dc:title>
  <dc:creator>User</dc:creator>
  <cp:lastModifiedBy>Пользователь</cp:lastModifiedBy>
  <cp:revision>173</cp:revision>
  <dcterms:created xsi:type="dcterms:W3CDTF">2018-03-10T07:01:16Z</dcterms:created>
  <dcterms:modified xsi:type="dcterms:W3CDTF">2021-03-05T04:07:03Z</dcterms:modified>
</cp:coreProperties>
</file>